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92" r:id="rId3"/>
    <p:sldId id="261" r:id="rId4"/>
    <p:sldId id="262" r:id="rId5"/>
    <p:sldId id="267" r:id="rId6"/>
    <p:sldId id="265" r:id="rId7"/>
    <p:sldId id="268" r:id="rId8"/>
    <p:sldId id="271" r:id="rId9"/>
    <p:sldId id="270" r:id="rId10"/>
    <p:sldId id="269" r:id="rId11"/>
    <p:sldId id="272" r:id="rId12"/>
    <p:sldId id="273" r:id="rId13"/>
    <p:sldId id="274" r:id="rId14"/>
    <p:sldId id="275" r:id="rId15"/>
    <p:sldId id="293" r:id="rId16"/>
    <p:sldId id="276" r:id="rId17"/>
    <p:sldId id="277" r:id="rId18"/>
    <p:sldId id="278" r:id="rId19"/>
    <p:sldId id="304" r:id="rId20"/>
    <p:sldId id="279" r:id="rId21"/>
    <p:sldId id="280" r:id="rId22"/>
    <p:sldId id="281" r:id="rId23"/>
    <p:sldId id="284" r:id="rId24"/>
    <p:sldId id="295" r:id="rId25"/>
    <p:sldId id="296" r:id="rId26"/>
    <p:sldId id="282" r:id="rId27"/>
    <p:sldId id="297" r:id="rId28"/>
    <p:sldId id="298" r:id="rId29"/>
    <p:sldId id="285" r:id="rId30"/>
    <p:sldId id="286" r:id="rId31"/>
    <p:sldId id="287" r:id="rId32"/>
    <p:sldId id="288" r:id="rId33"/>
    <p:sldId id="289" r:id="rId34"/>
    <p:sldId id="290" r:id="rId35"/>
    <p:sldId id="291" r:id="rId36"/>
    <p:sldId id="299" r:id="rId37"/>
    <p:sldId id="305" r:id="rId38"/>
    <p:sldId id="300" r:id="rId39"/>
    <p:sldId id="301" r:id="rId40"/>
    <p:sldId id="302" r:id="rId41"/>
    <p:sldId id="306" r:id="rId42"/>
    <p:sldId id="264" r:id="rId4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orient="horz" pos="599">
          <p15:clr>
            <a:srgbClr val="A4A3A4"/>
          </p15:clr>
        </p15:guide>
        <p15:guide id="3" orient="horz" pos="2935">
          <p15:clr>
            <a:srgbClr val="A4A3A4"/>
          </p15:clr>
        </p15:guide>
        <p15:guide id="4" orient="horz" pos="3094">
          <p15:clr>
            <a:srgbClr val="A4A3A4"/>
          </p15:clr>
        </p15:guide>
        <p15:guide id="5" pos="2880">
          <p15:clr>
            <a:srgbClr val="A4A3A4"/>
          </p15:clr>
        </p15:guide>
        <p15:guide id="6" pos="612">
          <p15:clr>
            <a:srgbClr val="A4A3A4"/>
          </p15:clr>
        </p15:guide>
        <p15:guide id="7" pos="5511">
          <p15:clr>
            <a:srgbClr val="A4A3A4"/>
          </p15:clr>
        </p15:guide>
        <p15:guide id="8" pos="34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107" autoAdjust="0"/>
    <p:restoredTop sz="98083" autoAdjust="0"/>
  </p:normalViewPr>
  <p:slideViewPr>
    <p:cSldViewPr showGuides="1">
      <p:cViewPr>
        <p:scale>
          <a:sx n="90" d="100"/>
          <a:sy n="90" d="100"/>
        </p:scale>
        <p:origin x="-2928" y="-1170"/>
      </p:cViewPr>
      <p:guideLst>
        <p:guide orient="horz" pos="1620"/>
        <p:guide orient="horz" pos="599"/>
        <p:guide orient="horz" pos="2935"/>
        <p:guide orient="horz" pos="3094"/>
        <p:guide pos="2880"/>
        <p:guide pos="612"/>
        <p:guide pos="5511"/>
        <p:guide pos="3424"/>
      </p:guideLst>
    </p:cSldViewPr>
  </p:slideViewPr>
  <p:notesTextViewPr>
    <p:cViewPr>
      <p:scale>
        <a:sx n="1" d="1"/>
        <a:sy n="1" d="1"/>
      </p:scale>
      <p:origin x="0" y="0"/>
    </p:cViewPr>
  </p:notesTextViewPr>
  <p:sorterViewPr>
    <p:cViewPr>
      <p:scale>
        <a:sx n="100" d="100"/>
        <a:sy n="100" d="100"/>
      </p:scale>
      <p:origin x="0" y="5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85F07-9754-3247-B1AB-8ABB7FF21582}"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n-US"/>
        </a:p>
      </dgm:t>
    </dgm:pt>
    <dgm:pt modelId="{61741CEE-C198-F748-B477-36D75E3ED9BD}">
      <dgm:prSet phldrT="[Text]"/>
      <dgm:spPr/>
      <dgm:t>
        <a:bodyPr/>
        <a:lstStyle/>
        <a:p>
          <a:r>
            <a:rPr lang="en-US" dirty="0" smtClean="0"/>
            <a:t>A</a:t>
          </a:r>
          <a:endParaRPr lang="en-US" dirty="0"/>
        </a:p>
      </dgm:t>
    </dgm:pt>
    <dgm:pt modelId="{B2C19B0C-F801-994D-A13B-7C81FD874373}" type="parTrans" cxnId="{E0DA149C-D23F-F041-9455-B0118AEF6F78}">
      <dgm:prSet/>
      <dgm:spPr/>
      <dgm:t>
        <a:bodyPr/>
        <a:lstStyle/>
        <a:p>
          <a:endParaRPr lang="en-US"/>
        </a:p>
      </dgm:t>
    </dgm:pt>
    <dgm:pt modelId="{2DA60B77-F6AD-6F43-893E-E8EB456CF889}" type="sibTrans" cxnId="{E0DA149C-D23F-F041-9455-B0118AEF6F78}">
      <dgm:prSet/>
      <dgm:spPr/>
      <dgm:t>
        <a:bodyPr/>
        <a:lstStyle/>
        <a:p>
          <a:endParaRPr lang="en-US"/>
        </a:p>
      </dgm:t>
    </dgm:pt>
    <dgm:pt modelId="{B0BBAEBA-A7F8-354F-AFED-F2D0EB4530C5}">
      <dgm:prSet phldrT="[Text]"/>
      <dgm:spPr/>
      <dgm:t>
        <a:bodyPr/>
        <a:lstStyle/>
        <a:p>
          <a:r>
            <a:rPr lang="en-US" dirty="0" smtClean="0"/>
            <a:t>B</a:t>
          </a:r>
          <a:endParaRPr lang="en-US" dirty="0"/>
        </a:p>
      </dgm:t>
    </dgm:pt>
    <dgm:pt modelId="{E3CBBAF1-ACA2-6A4D-914A-26EA73649779}" type="parTrans" cxnId="{3D4BEABE-2988-B64D-8DEA-699B1607387C}">
      <dgm:prSet/>
      <dgm:spPr/>
      <dgm:t>
        <a:bodyPr/>
        <a:lstStyle/>
        <a:p>
          <a:endParaRPr lang="en-US"/>
        </a:p>
      </dgm:t>
    </dgm:pt>
    <dgm:pt modelId="{E8BB0514-F6A2-CF4B-AB63-2EB434E97D30}" type="sibTrans" cxnId="{3D4BEABE-2988-B64D-8DEA-699B1607387C}">
      <dgm:prSet/>
      <dgm:spPr/>
      <dgm:t>
        <a:bodyPr/>
        <a:lstStyle/>
        <a:p>
          <a:endParaRPr lang="en-US"/>
        </a:p>
      </dgm:t>
    </dgm:pt>
    <dgm:pt modelId="{E20EE215-71E9-4640-9F1B-411AAE0A23F6}">
      <dgm:prSet phldrT="[Text]"/>
      <dgm:spPr/>
      <dgm:t>
        <a:bodyPr/>
        <a:lstStyle/>
        <a:p>
          <a:r>
            <a:rPr lang="en-US" dirty="0" err="1" smtClean="0">
              <a:solidFill>
                <a:srgbClr val="5AB7B2"/>
              </a:solidFill>
            </a:rPr>
            <a:t>Vers</a:t>
          </a:r>
          <a:r>
            <a:rPr lang="en-US" dirty="0" smtClean="0">
              <a:solidFill>
                <a:srgbClr val="5AB7B2"/>
              </a:solidFill>
            </a:rPr>
            <a:t> </a:t>
          </a:r>
          <a:r>
            <a:rPr lang="en-US" dirty="0" err="1" smtClean="0">
              <a:solidFill>
                <a:srgbClr val="5AB7B2"/>
              </a:solidFill>
            </a:rPr>
            <a:t>l’Europe</a:t>
          </a:r>
          <a:endParaRPr lang="en-US" dirty="0">
            <a:solidFill>
              <a:srgbClr val="5AB7B2"/>
            </a:solidFill>
          </a:endParaRPr>
        </a:p>
      </dgm:t>
    </dgm:pt>
    <dgm:pt modelId="{B798FB1C-28EA-B043-82BF-C365F734E45C}" type="parTrans" cxnId="{5B01DA8E-D01F-2847-BFE6-C8E834CCC44D}">
      <dgm:prSet/>
      <dgm:spPr/>
      <dgm:t>
        <a:bodyPr/>
        <a:lstStyle/>
        <a:p>
          <a:endParaRPr lang="en-US"/>
        </a:p>
      </dgm:t>
    </dgm:pt>
    <dgm:pt modelId="{D997BBE1-9058-3747-A983-BBD9B98477CF}" type="sibTrans" cxnId="{5B01DA8E-D01F-2847-BFE6-C8E834CCC44D}">
      <dgm:prSet/>
      <dgm:spPr/>
      <dgm:t>
        <a:bodyPr/>
        <a:lstStyle/>
        <a:p>
          <a:endParaRPr lang="en-US"/>
        </a:p>
      </dgm:t>
    </dgm:pt>
    <dgm:pt modelId="{A87225A9-7A7D-6746-9179-9B03DFAA21CD}">
      <dgm:prSet phldrT="[Text]"/>
      <dgm:spPr/>
      <dgm:t>
        <a:bodyPr/>
        <a:lstStyle/>
        <a:p>
          <a:r>
            <a:rPr lang="en-US" dirty="0" err="1" smtClean="0">
              <a:solidFill>
                <a:srgbClr val="5AB7B2"/>
              </a:solidFill>
            </a:rPr>
            <a:t>Vers</a:t>
          </a:r>
          <a:r>
            <a:rPr lang="en-US" dirty="0" smtClean="0">
              <a:solidFill>
                <a:srgbClr val="5AB7B2"/>
              </a:solidFill>
            </a:rPr>
            <a:t> le </a:t>
          </a:r>
          <a:r>
            <a:rPr lang="en-US" dirty="0" err="1" smtClean="0">
              <a:solidFill>
                <a:srgbClr val="5AB7B2"/>
              </a:solidFill>
            </a:rPr>
            <a:t>Liban</a:t>
          </a:r>
          <a:endParaRPr lang="en-US" dirty="0">
            <a:solidFill>
              <a:srgbClr val="5AB7B2"/>
            </a:solidFill>
          </a:endParaRPr>
        </a:p>
      </dgm:t>
    </dgm:pt>
    <dgm:pt modelId="{1D122861-5498-DE44-97B2-F8BDA483BB9C}" type="sibTrans" cxnId="{8B831CE8-5E70-EE49-B4DD-9775E97BF09B}">
      <dgm:prSet/>
      <dgm:spPr/>
      <dgm:t>
        <a:bodyPr/>
        <a:lstStyle/>
        <a:p>
          <a:endParaRPr lang="en-US"/>
        </a:p>
      </dgm:t>
    </dgm:pt>
    <dgm:pt modelId="{D1263115-B923-B04B-AAC2-144022C986CB}" type="parTrans" cxnId="{8B831CE8-5E70-EE49-B4DD-9775E97BF09B}">
      <dgm:prSet/>
      <dgm:spPr/>
      <dgm:t>
        <a:bodyPr/>
        <a:lstStyle/>
        <a:p>
          <a:endParaRPr lang="en-US"/>
        </a:p>
      </dgm:t>
    </dgm:pt>
    <dgm:pt modelId="{6071F8E5-F656-5A40-A6D5-A3479A5E2632}" type="pres">
      <dgm:prSet presAssocID="{79685F07-9754-3247-B1AB-8ABB7FF21582}" presName="Name0" presStyleCnt="0">
        <dgm:presLayoutVars>
          <dgm:dir/>
          <dgm:animLvl val="lvl"/>
          <dgm:resizeHandles/>
        </dgm:presLayoutVars>
      </dgm:prSet>
      <dgm:spPr/>
      <dgm:t>
        <a:bodyPr/>
        <a:lstStyle/>
        <a:p>
          <a:endParaRPr lang="en-US"/>
        </a:p>
      </dgm:t>
    </dgm:pt>
    <dgm:pt modelId="{2EAEE1D7-5173-844C-A13E-03C27CCDDB47}" type="pres">
      <dgm:prSet presAssocID="{61741CEE-C198-F748-B477-36D75E3ED9BD}" presName="linNode" presStyleCnt="0"/>
      <dgm:spPr/>
    </dgm:pt>
    <dgm:pt modelId="{5ED9A8C6-3A48-D042-BBFA-9D466D5721D2}" type="pres">
      <dgm:prSet presAssocID="{61741CEE-C198-F748-B477-36D75E3ED9BD}" presName="parentShp" presStyleLbl="node1" presStyleIdx="0" presStyleCnt="2">
        <dgm:presLayoutVars>
          <dgm:bulletEnabled val="1"/>
        </dgm:presLayoutVars>
      </dgm:prSet>
      <dgm:spPr/>
      <dgm:t>
        <a:bodyPr/>
        <a:lstStyle/>
        <a:p>
          <a:endParaRPr lang="en-US"/>
        </a:p>
      </dgm:t>
    </dgm:pt>
    <dgm:pt modelId="{CD03994C-2096-A148-B375-442B251885CC}" type="pres">
      <dgm:prSet presAssocID="{61741CEE-C198-F748-B477-36D75E3ED9BD}" presName="childShp" presStyleLbl="bgAccFollowNode1" presStyleIdx="0" presStyleCnt="2">
        <dgm:presLayoutVars>
          <dgm:bulletEnabled val="1"/>
        </dgm:presLayoutVars>
      </dgm:prSet>
      <dgm:spPr/>
      <dgm:t>
        <a:bodyPr/>
        <a:lstStyle/>
        <a:p>
          <a:endParaRPr lang="en-US"/>
        </a:p>
      </dgm:t>
    </dgm:pt>
    <dgm:pt modelId="{0045199A-3691-3544-A09D-DCBF69E8BA18}" type="pres">
      <dgm:prSet presAssocID="{2DA60B77-F6AD-6F43-893E-E8EB456CF889}" presName="spacing" presStyleCnt="0"/>
      <dgm:spPr/>
    </dgm:pt>
    <dgm:pt modelId="{B97A2E04-335E-D54D-824E-05049B03A1DF}" type="pres">
      <dgm:prSet presAssocID="{B0BBAEBA-A7F8-354F-AFED-F2D0EB4530C5}" presName="linNode" presStyleCnt="0"/>
      <dgm:spPr/>
    </dgm:pt>
    <dgm:pt modelId="{EBCF1FC2-17E1-D248-B487-7308155923FD}" type="pres">
      <dgm:prSet presAssocID="{B0BBAEBA-A7F8-354F-AFED-F2D0EB4530C5}" presName="parentShp" presStyleLbl="node1" presStyleIdx="1" presStyleCnt="2">
        <dgm:presLayoutVars>
          <dgm:bulletEnabled val="1"/>
        </dgm:presLayoutVars>
      </dgm:prSet>
      <dgm:spPr/>
      <dgm:t>
        <a:bodyPr/>
        <a:lstStyle/>
        <a:p>
          <a:endParaRPr lang="en-US"/>
        </a:p>
      </dgm:t>
    </dgm:pt>
    <dgm:pt modelId="{4309CE02-D08F-384C-A243-82221AF95432}" type="pres">
      <dgm:prSet presAssocID="{B0BBAEBA-A7F8-354F-AFED-F2D0EB4530C5}" presName="childShp" presStyleLbl="bgAccFollowNode1" presStyleIdx="1" presStyleCnt="2">
        <dgm:presLayoutVars>
          <dgm:bulletEnabled val="1"/>
        </dgm:presLayoutVars>
      </dgm:prSet>
      <dgm:spPr/>
      <dgm:t>
        <a:bodyPr/>
        <a:lstStyle/>
        <a:p>
          <a:endParaRPr lang="en-US"/>
        </a:p>
      </dgm:t>
    </dgm:pt>
  </dgm:ptLst>
  <dgm:cxnLst>
    <dgm:cxn modelId="{F3A4B3BF-2236-CD46-9BB1-458C8C8A4C0B}" type="presOf" srcId="{B0BBAEBA-A7F8-354F-AFED-F2D0EB4530C5}" destId="{EBCF1FC2-17E1-D248-B487-7308155923FD}" srcOrd="0" destOrd="0" presId="urn:microsoft.com/office/officeart/2005/8/layout/vList6"/>
    <dgm:cxn modelId="{3D4BEABE-2988-B64D-8DEA-699B1607387C}" srcId="{79685F07-9754-3247-B1AB-8ABB7FF21582}" destId="{B0BBAEBA-A7F8-354F-AFED-F2D0EB4530C5}" srcOrd="1" destOrd="0" parTransId="{E3CBBAF1-ACA2-6A4D-914A-26EA73649779}" sibTransId="{E8BB0514-F6A2-CF4B-AB63-2EB434E97D30}"/>
    <dgm:cxn modelId="{26EF667B-178D-404E-AB34-789C8121147A}" type="presOf" srcId="{79685F07-9754-3247-B1AB-8ABB7FF21582}" destId="{6071F8E5-F656-5A40-A6D5-A3479A5E2632}" srcOrd="0" destOrd="0" presId="urn:microsoft.com/office/officeart/2005/8/layout/vList6"/>
    <dgm:cxn modelId="{E0DA149C-D23F-F041-9455-B0118AEF6F78}" srcId="{79685F07-9754-3247-B1AB-8ABB7FF21582}" destId="{61741CEE-C198-F748-B477-36D75E3ED9BD}" srcOrd="0" destOrd="0" parTransId="{B2C19B0C-F801-994D-A13B-7C81FD874373}" sibTransId="{2DA60B77-F6AD-6F43-893E-E8EB456CF889}"/>
    <dgm:cxn modelId="{85283E35-6E3E-4E44-ABB9-F6A4EAACD4C9}" type="presOf" srcId="{A87225A9-7A7D-6746-9179-9B03DFAA21CD}" destId="{CD03994C-2096-A148-B375-442B251885CC}" srcOrd="0" destOrd="0" presId="urn:microsoft.com/office/officeart/2005/8/layout/vList6"/>
    <dgm:cxn modelId="{5B01DA8E-D01F-2847-BFE6-C8E834CCC44D}" srcId="{B0BBAEBA-A7F8-354F-AFED-F2D0EB4530C5}" destId="{E20EE215-71E9-4640-9F1B-411AAE0A23F6}" srcOrd="0" destOrd="0" parTransId="{B798FB1C-28EA-B043-82BF-C365F734E45C}" sibTransId="{D997BBE1-9058-3747-A983-BBD9B98477CF}"/>
    <dgm:cxn modelId="{8B831CE8-5E70-EE49-B4DD-9775E97BF09B}" srcId="{61741CEE-C198-F748-B477-36D75E3ED9BD}" destId="{A87225A9-7A7D-6746-9179-9B03DFAA21CD}" srcOrd="0" destOrd="0" parTransId="{D1263115-B923-B04B-AAC2-144022C986CB}" sibTransId="{1D122861-5498-DE44-97B2-F8BDA483BB9C}"/>
    <dgm:cxn modelId="{9CFD6D2C-3438-BE43-949B-71CB3B0CE9C7}" type="presOf" srcId="{61741CEE-C198-F748-B477-36D75E3ED9BD}" destId="{5ED9A8C6-3A48-D042-BBFA-9D466D5721D2}" srcOrd="0" destOrd="0" presId="urn:microsoft.com/office/officeart/2005/8/layout/vList6"/>
    <dgm:cxn modelId="{18575181-8F81-4F47-8790-A83647AD2E2C}" type="presOf" srcId="{E20EE215-71E9-4640-9F1B-411AAE0A23F6}" destId="{4309CE02-D08F-384C-A243-82221AF95432}" srcOrd="0" destOrd="0" presId="urn:microsoft.com/office/officeart/2005/8/layout/vList6"/>
    <dgm:cxn modelId="{132D4EE6-BF33-F747-8849-A47614079EE3}" type="presParOf" srcId="{6071F8E5-F656-5A40-A6D5-A3479A5E2632}" destId="{2EAEE1D7-5173-844C-A13E-03C27CCDDB47}" srcOrd="0" destOrd="0" presId="urn:microsoft.com/office/officeart/2005/8/layout/vList6"/>
    <dgm:cxn modelId="{5394ACBD-FA6F-EB41-ABC3-99385F77DA8A}" type="presParOf" srcId="{2EAEE1D7-5173-844C-A13E-03C27CCDDB47}" destId="{5ED9A8C6-3A48-D042-BBFA-9D466D5721D2}" srcOrd="0" destOrd="0" presId="urn:microsoft.com/office/officeart/2005/8/layout/vList6"/>
    <dgm:cxn modelId="{2887367C-03DA-844A-898D-1F36ED8DD5BC}" type="presParOf" srcId="{2EAEE1D7-5173-844C-A13E-03C27CCDDB47}" destId="{CD03994C-2096-A148-B375-442B251885CC}" srcOrd="1" destOrd="0" presId="urn:microsoft.com/office/officeart/2005/8/layout/vList6"/>
    <dgm:cxn modelId="{E86E872C-4262-4D4A-9559-113611AECF34}" type="presParOf" srcId="{6071F8E5-F656-5A40-A6D5-A3479A5E2632}" destId="{0045199A-3691-3544-A09D-DCBF69E8BA18}" srcOrd="1" destOrd="0" presId="urn:microsoft.com/office/officeart/2005/8/layout/vList6"/>
    <dgm:cxn modelId="{1609AE47-A597-8442-BE4B-CA06599CDA09}" type="presParOf" srcId="{6071F8E5-F656-5A40-A6D5-A3479A5E2632}" destId="{B97A2E04-335E-D54D-824E-05049B03A1DF}" srcOrd="2" destOrd="0" presId="urn:microsoft.com/office/officeart/2005/8/layout/vList6"/>
    <dgm:cxn modelId="{5ADDE16C-BC8F-6E48-B425-BCA6C8F4BF4A}" type="presParOf" srcId="{B97A2E04-335E-D54D-824E-05049B03A1DF}" destId="{EBCF1FC2-17E1-D248-B487-7308155923FD}" srcOrd="0" destOrd="0" presId="urn:microsoft.com/office/officeart/2005/8/layout/vList6"/>
    <dgm:cxn modelId="{EAB27DDE-619E-FD47-A71B-3BEA66B3351B}" type="presParOf" srcId="{B97A2E04-335E-D54D-824E-05049B03A1DF}" destId="{4309CE02-D08F-384C-A243-82221AF9543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85F07-9754-3247-B1AB-8ABB7FF21582}"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n-US"/>
        </a:p>
      </dgm:t>
    </dgm:pt>
    <dgm:pt modelId="{61741CEE-C198-F748-B477-36D75E3ED9BD}">
      <dgm:prSet phldrT="[Text]"/>
      <dgm:spPr/>
      <dgm:t>
        <a:bodyPr/>
        <a:lstStyle/>
        <a:p>
          <a:r>
            <a:rPr lang="en-US" dirty="0" smtClean="0"/>
            <a:t>A</a:t>
          </a:r>
          <a:endParaRPr lang="en-US" dirty="0"/>
        </a:p>
      </dgm:t>
    </dgm:pt>
    <dgm:pt modelId="{B2C19B0C-F801-994D-A13B-7C81FD874373}" type="parTrans" cxnId="{E0DA149C-D23F-F041-9455-B0118AEF6F78}">
      <dgm:prSet/>
      <dgm:spPr/>
      <dgm:t>
        <a:bodyPr/>
        <a:lstStyle/>
        <a:p>
          <a:endParaRPr lang="en-US"/>
        </a:p>
      </dgm:t>
    </dgm:pt>
    <dgm:pt modelId="{2DA60B77-F6AD-6F43-893E-E8EB456CF889}" type="sibTrans" cxnId="{E0DA149C-D23F-F041-9455-B0118AEF6F78}">
      <dgm:prSet/>
      <dgm:spPr/>
      <dgm:t>
        <a:bodyPr/>
        <a:lstStyle/>
        <a:p>
          <a:endParaRPr lang="en-US"/>
        </a:p>
      </dgm:t>
    </dgm:pt>
    <dgm:pt modelId="{B0BBAEBA-A7F8-354F-AFED-F2D0EB4530C5}">
      <dgm:prSet phldrT="[Text]"/>
      <dgm:spPr/>
      <dgm:t>
        <a:bodyPr/>
        <a:lstStyle/>
        <a:p>
          <a:r>
            <a:rPr lang="en-US" dirty="0" smtClean="0"/>
            <a:t>B</a:t>
          </a:r>
          <a:endParaRPr lang="en-US" dirty="0"/>
        </a:p>
      </dgm:t>
    </dgm:pt>
    <dgm:pt modelId="{E3CBBAF1-ACA2-6A4D-914A-26EA73649779}" type="parTrans" cxnId="{3D4BEABE-2988-B64D-8DEA-699B1607387C}">
      <dgm:prSet/>
      <dgm:spPr/>
      <dgm:t>
        <a:bodyPr/>
        <a:lstStyle/>
        <a:p>
          <a:endParaRPr lang="en-US"/>
        </a:p>
      </dgm:t>
    </dgm:pt>
    <dgm:pt modelId="{E8BB0514-F6A2-CF4B-AB63-2EB434E97D30}" type="sibTrans" cxnId="{3D4BEABE-2988-B64D-8DEA-699B1607387C}">
      <dgm:prSet/>
      <dgm:spPr/>
      <dgm:t>
        <a:bodyPr/>
        <a:lstStyle/>
        <a:p>
          <a:endParaRPr lang="en-US"/>
        </a:p>
      </dgm:t>
    </dgm:pt>
    <dgm:pt modelId="{E20EE215-71E9-4640-9F1B-411AAE0A23F6}">
      <dgm:prSet phldrT="[Text]"/>
      <dgm:spPr/>
      <dgm:t>
        <a:bodyPr/>
        <a:lstStyle/>
        <a:p>
          <a:r>
            <a:rPr lang="en-US" dirty="0" smtClean="0">
              <a:solidFill>
                <a:srgbClr val="5AB7B2"/>
              </a:solidFill>
            </a:rPr>
            <a:t>EN EUROPE</a:t>
          </a:r>
          <a:endParaRPr lang="en-US" dirty="0">
            <a:solidFill>
              <a:srgbClr val="5AB7B2"/>
            </a:solidFill>
          </a:endParaRPr>
        </a:p>
      </dgm:t>
    </dgm:pt>
    <dgm:pt modelId="{B798FB1C-28EA-B043-82BF-C365F734E45C}" type="parTrans" cxnId="{5B01DA8E-D01F-2847-BFE6-C8E834CCC44D}">
      <dgm:prSet/>
      <dgm:spPr/>
      <dgm:t>
        <a:bodyPr/>
        <a:lstStyle/>
        <a:p>
          <a:endParaRPr lang="en-US"/>
        </a:p>
      </dgm:t>
    </dgm:pt>
    <dgm:pt modelId="{D997BBE1-9058-3747-A983-BBD9B98477CF}" type="sibTrans" cxnId="{5B01DA8E-D01F-2847-BFE6-C8E834CCC44D}">
      <dgm:prSet/>
      <dgm:spPr/>
      <dgm:t>
        <a:bodyPr/>
        <a:lstStyle/>
        <a:p>
          <a:endParaRPr lang="en-US"/>
        </a:p>
      </dgm:t>
    </dgm:pt>
    <dgm:pt modelId="{A87225A9-7A7D-6746-9179-9B03DFAA21CD}">
      <dgm:prSet phldrT="[Text]"/>
      <dgm:spPr/>
      <dgm:t>
        <a:bodyPr/>
        <a:lstStyle/>
        <a:p>
          <a:r>
            <a:rPr lang="en-US" dirty="0" smtClean="0">
              <a:solidFill>
                <a:srgbClr val="5AB7B2"/>
              </a:solidFill>
            </a:rPr>
            <a:t>AU LIBAN</a:t>
          </a:r>
          <a:endParaRPr lang="en-US" dirty="0">
            <a:solidFill>
              <a:srgbClr val="5AB7B2"/>
            </a:solidFill>
          </a:endParaRPr>
        </a:p>
      </dgm:t>
    </dgm:pt>
    <dgm:pt modelId="{1D122861-5498-DE44-97B2-F8BDA483BB9C}" type="sibTrans" cxnId="{8B831CE8-5E70-EE49-B4DD-9775E97BF09B}">
      <dgm:prSet/>
      <dgm:spPr/>
      <dgm:t>
        <a:bodyPr/>
        <a:lstStyle/>
        <a:p>
          <a:endParaRPr lang="en-US"/>
        </a:p>
      </dgm:t>
    </dgm:pt>
    <dgm:pt modelId="{D1263115-B923-B04B-AAC2-144022C986CB}" type="parTrans" cxnId="{8B831CE8-5E70-EE49-B4DD-9775E97BF09B}">
      <dgm:prSet/>
      <dgm:spPr/>
      <dgm:t>
        <a:bodyPr/>
        <a:lstStyle/>
        <a:p>
          <a:endParaRPr lang="en-US"/>
        </a:p>
      </dgm:t>
    </dgm:pt>
    <dgm:pt modelId="{6071F8E5-F656-5A40-A6D5-A3479A5E2632}" type="pres">
      <dgm:prSet presAssocID="{79685F07-9754-3247-B1AB-8ABB7FF21582}" presName="Name0" presStyleCnt="0">
        <dgm:presLayoutVars>
          <dgm:dir/>
          <dgm:animLvl val="lvl"/>
          <dgm:resizeHandles/>
        </dgm:presLayoutVars>
      </dgm:prSet>
      <dgm:spPr/>
      <dgm:t>
        <a:bodyPr/>
        <a:lstStyle/>
        <a:p>
          <a:endParaRPr lang="en-US"/>
        </a:p>
      </dgm:t>
    </dgm:pt>
    <dgm:pt modelId="{2EAEE1D7-5173-844C-A13E-03C27CCDDB47}" type="pres">
      <dgm:prSet presAssocID="{61741CEE-C198-F748-B477-36D75E3ED9BD}" presName="linNode" presStyleCnt="0"/>
      <dgm:spPr/>
    </dgm:pt>
    <dgm:pt modelId="{5ED9A8C6-3A48-D042-BBFA-9D466D5721D2}" type="pres">
      <dgm:prSet presAssocID="{61741CEE-C198-F748-B477-36D75E3ED9BD}" presName="parentShp" presStyleLbl="node1" presStyleIdx="0" presStyleCnt="2">
        <dgm:presLayoutVars>
          <dgm:bulletEnabled val="1"/>
        </dgm:presLayoutVars>
      </dgm:prSet>
      <dgm:spPr/>
      <dgm:t>
        <a:bodyPr/>
        <a:lstStyle/>
        <a:p>
          <a:endParaRPr lang="en-US"/>
        </a:p>
      </dgm:t>
    </dgm:pt>
    <dgm:pt modelId="{CD03994C-2096-A148-B375-442B251885CC}" type="pres">
      <dgm:prSet presAssocID="{61741CEE-C198-F748-B477-36D75E3ED9BD}" presName="childShp" presStyleLbl="bgAccFollowNode1" presStyleIdx="0" presStyleCnt="2">
        <dgm:presLayoutVars>
          <dgm:bulletEnabled val="1"/>
        </dgm:presLayoutVars>
      </dgm:prSet>
      <dgm:spPr/>
      <dgm:t>
        <a:bodyPr/>
        <a:lstStyle/>
        <a:p>
          <a:endParaRPr lang="en-US"/>
        </a:p>
      </dgm:t>
    </dgm:pt>
    <dgm:pt modelId="{0045199A-3691-3544-A09D-DCBF69E8BA18}" type="pres">
      <dgm:prSet presAssocID="{2DA60B77-F6AD-6F43-893E-E8EB456CF889}" presName="spacing" presStyleCnt="0"/>
      <dgm:spPr/>
    </dgm:pt>
    <dgm:pt modelId="{B97A2E04-335E-D54D-824E-05049B03A1DF}" type="pres">
      <dgm:prSet presAssocID="{B0BBAEBA-A7F8-354F-AFED-F2D0EB4530C5}" presName="linNode" presStyleCnt="0"/>
      <dgm:spPr/>
    </dgm:pt>
    <dgm:pt modelId="{EBCF1FC2-17E1-D248-B487-7308155923FD}" type="pres">
      <dgm:prSet presAssocID="{B0BBAEBA-A7F8-354F-AFED-F2D0EB4530C5}" presName="parentShp" presStyleLbl="node1" presStyleIdx="1" presStyleCnt="2">
        <dgm:presLayoutVars>
          <dgm:bulletEnabled val="1"/>
        </dgm:presLayoutVars>
      </dgm:prSet>
      <dgm:spPr/>
      <dgm:t>
        <a:bodyPr/>
        <a:lstStyle/>
        <a:p>
          <a:endParaRPr lang="en-US"/>
        </a:p>
      </dgm:t>
    </dgm:pt>
    <dgm:pt modelId="{4309CE02-D08F-384C-A243-82221AF95432}" type="pres">
      <dgm:prSet presAssocID="{B0BBAEBA-A7F8-354F-AFED-F2D0EB4530C5}" presName="childShp" presStyleLbl="bgAccFollowNode1" presStyleIdx="1" presStyleCnt="2">
        <dgm:presLayoutVars>
          <dgm:bulletEnabled val="1"/>
        </dgm:presLayoutVars>
      </dgm:prSet>
      <dgm:spPr/>
      <dgm:t>
        <a:bodyPr/>
        <a:lstStyle/>
        <a:p>
          <a:endParaRPr lang="en-US"/>
        </a:p>
      </dgm:t>
    </dgm:pt>
  </dgm:ptLst>
  <dgm:cxnLst>
    <dgm:cxn modelId="{E75E9CEE-C681-E34A-B823-7998DDB633C0}" type="presOf" srcId="{61741CEE-C198-F748-B477-36D75E3ED9BD}" destId="{5ED9A8C6-3A48-D042-BBFA-9D466D5721D2}" srcOrd="0" destOrd="0" presId="urn:microsoft.com/office/officeart/2005/8/layout/vList6"/>
    <dgm:cxn modelId="{3D4BEABE-2988-B64D-8DEA-699B1607387C}" srcId="{79685F07-9754-3247-B1AB-8ABB7FF21582}" destId="{B0BBAEBA-A7F8-354F-AFED-F2D0EB4530C5}" srcOrd="1" destOrd="0" parTransId="{E3CBBAF1-ACA2-6A4D-914A-26EA73649779}" sibTransId="{E8BB0514-F6A2-CF4B-AB63-2EB434E97D30}"/>
    <dgm:cxn modelId="{E0DA149C-D23F-F041-9455-B0118AEF6F78}" srcId="{79685F07-9754-3247-B1AB-8ABB7FF21582}" destId="{61741CEE-C198-F748-B477-36D75E3ED9BD}" srcOrd="0" destOrd="0" parTransId="{B2C19B0C-F801-994D-A13B-7C81FD874373}" sibTransId="{2DA60B77-F6AD-6F43-893E-E8EB456CF889}"/>
    <dgm:cxn modelId="{5B01DA8E-D01F-2847-BFE6-C8E834CCC44D}" srcId="{B0BBAEBA-A7F8-354F-AFED-F2D0EB4530C5}" destId="{E20EE215-71E9-4640-9F1B-411AAE0A23F6}" srcOrd="0" destOrd="0" parTransId="{B798FB1C-28EA-B043-82BF-C365F734E45C}" sibTransId="{D997BBE1-9058-3747-A983-BBD9B98477CF}"/>
    <dgm:cxn modelId="{8A334211-DBD8-C845-B675-5C85ADCA71B5}" type="presOf" srcId="{79685F07-9754-3247-B1AB-8ABB7FF21582}" destId="{6071F8E5-F656-5A40-A6D5-A3479A5E2632}" srcOrd="0" destOrd="0" presId="urn:microsoft.com/office/officeart/2005/8/layout/vList6"/>
    <dgm:cxn modelId="{8B831CE8-5E70-EE49-B4DD-9775E97BF09B}" srcId="{61741CEE-C198-F748-B477-36D75E3ED9BD}" destId="{A87225A9-7A7D-6746-9179-9B03DFAA21CD}" srcOrd="0" destOrd="0" parTransId="{D1263115-B923-B04B-AAC2-144022C986CB}" sibTransId="{1D122861-5498-DE44-97B2-F8BDA483BB9C}"/>
    <dgm:cxn modelId="{8CFCB26E-9A8C-5A4C-8940-488A17871A91}" type="presOf" srcId="{A87225A9-7A7D-6746-9179-9B03DFAA21CD}" destId="{CD03994C-2096-A148-B375-442B251885CC}" srcOrd="0" destOrd="0" presId="urn:microsoft.com/office/officeart/2005/8/layout/vList6"/>
    <dgm:cxn modelId="{9709B5BE-25A6-114D-A76E-0E6E14912659}" type="presOf" srcId="{E20EE215-71E9-4640-9F1B-411AAE0A23F6}" destId="{4309CE02-D08F-384C-A243-82221AF95432}" srcOrd="0" destOrd="0" presId="urn:microsoft.com/office/officeart/2005/8/layout/vList6"/>
    <dgm:cxn modelId="{589AC4DA-D50D-FB4F-BF09-756B6B19CC54}" type="presOf" srcId="{B0BBAEBA-A7F8-354F-AFED-F2D0EB4530C5}" destId="{EBCF1FC2-17E1-D248-B487-7308155923FD}" srcOrd="0" destOrd="0" presId="urn:microsoft.com/office/officeart/2005/8/layout/vList6"/>
    <dgm:cxn modelId="{2DD7EA97-F789-D242-8AE8-CEDA6D4576B5}" type="presParOf" srcId="{6071F8E5-F656-5A40-A6D5-A3479A5E2632}" destId="{2EAEE1D7-5173-844C-A13E-03C27CCDDB47}" srcOrd="0" destOrd="0" presId="urn:microsoft.com/office/officeart/2005/8/layout/vList6"/>
    <dgm:cxn modelId="{31764DAB-0F40-BB41-AF85-5E229A456E4E}" type="presParOf" srcId="{2EAEE1D7-5173-844C-A13E-03C27CCDDB47}" destId="{5ED9A8C6-3A48-D042-BBFA-9D466D5721D2}" srcOrd="0" destOrd="0" presId="urn:microsoft.com/office/officeart/2005/8/layout/vList6"/>
    <dgm:cxn modelId="{B0D9C959-EBF7-6D47-9532-0FD04E805AEB}" type="presParOf" srcId="{2EAEE1D7-5173-844C-A13E-03C27CCDDB47}" destId="{CD03994C-2096-A148-B375-442B251885CC}" srcOrd="1" destOrd="0" presId="urn:microsoft.com/office/officeart/2005/8/layout/vList6"/>
    <dgm:cxn modelId="{4D856801-512B-2D47-A229-7D49AD5E38BA}" type="presParOf" srcId="{6071F8E5-F656-5A40-A6D5-A3479A5E2632}" destId="{0045199A-3691-3544-A09D-DCBF69E8BA18}" srcOrd="1" destOrd="0" presId="urn:microsoft.com/office/officeart/2005/8/layout/vList6"/>
    <dgm:cxn modelId="{F7490911-AC6A-1748-8842-2CDC09B0DBEA}" type="presParOf" srcId="{6071F8E5-F656-5A40-A6D5-A3479A5E2632}" destId="{B97A2E04-335E-D54D-824E-05049B03A1DF}" srcOrd="2" destOrd="0" presId="urn:microsoft.com/office/officeart/2005/8/layout/vList6"/>
    <dgm:cxn modelId="{1AB886F4-5DE7-4C4E-AB71-70979CA0B05A}" type="presParOf" srcId="{B97A2E04-335E-D54D-824E-05049B03A1DF}" destId="{EBCF1FC2-17E1-D248-B487-7308155923FD}" srcOrd="0" destOrd="0" presId="urn:microsoft.com/office/officeart/2005/8/layout/vList6"/>
    <dgm:cxn modelId="{ADB38AB9-A451-994B-B6EA-E139E88EE3DF}" type="presParOf" srcId="{B97A2E04-335E-D54D-824E-05049B03A1DF}" destId="{4309CE02-D08F-384C-A243-82221AF9543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685F07-9754-3247-B1AB-8ABB7FF21582}"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n-US"/>
        </a:p>
      </dgm:t>
    </dgm:pt>
    <dgm:pt modelId="{61741CEE-C198-F748-B477-36D75E3ED9BD}">
      <dgm:prSet phldrT="[Text]"/>
      <dgm:spPr/>
      <dgm:t>
        <a:bodyPr/>
        <a:lstStyle/>
        <a:p>
          <a:r>
            <a:rPr lang="en-US" dirty="0" smtClean="0"/>
            <a:t>A</a:t>
          </a:r>
          <a:endParaRPr lang="en-US" dirty="0"/>
        </a:p>
      </dgm:t>
    </dgm:pt>
    <dgm:pt modelId="{B2C19B0C-F801-994D-A13B-7C81FD874373}" type="parTrans" cxnId="{E0DA149C-D23F-F041-9455-B0118AEF6F78}">
      <dgm:prSet/>
      <dgm:spPr/>
      <dgm:t>
        <a:bodyPr/>
        <a:lstStyle/>
        <a:p>
          <a:endParaRPr lang="en-US"/>
        </a:p>
      </dgm:t>
    </dgm:pt>
    <dgm:pt modelId="{2DA60B77-F6AD-6F43-893E-E8EB456CF889}" type="sibTrans" cxnId="{E0DA149C-D23F-F041-9455-B0118AEF6F78}">
      <dgm:prSet/>
      <dgm:spPr/>
      <dgm:t>
        <a:bodyPr/>
        <a:lstStyle/>
        <a:p>
          <a:endParaRPr lang="en-US"/>
        </a:p>
      </dgm:t>
    </dgm:pt>
    <dgm:pt modelId="{B0BBAEBA-A7F8-354F-AFED-F2D0EB4530C5}">
      <dgm:prSet phldrT="[Text]"/>
      <dgm:spPr/>
      <dgm:t>
        <a:bodyPr/>
        <a:lstStyle/>
        <a:p>
          <a:r>
            <a:rPr lang="en-US" dirty="0" smtClean="0"/>
            <a:t>B</a:t>
          </a:r>
          <a:endParaRPr lang="en-US" dirty="0"/>
        </a:p>
      </dgm:t>
    </dgm:pt>
    <dgm:pt modelId="{E3CBBAF1-ACA2-6A4D-914A-26EA73649779}" type="parTrans" cxnId="{3D4BEABE-2988-B64D-8DEA-699B1607387C}">
      <dgm:prSet/>
      <dgm:spPr/>
      <dgm:t>
        <a:bodyPr/>
        <a:lstStyle/>
        <a:p>
          <a:endParaRPr lang="en-US"/>
        </a:p>
      </dgm:t>
    </dgm:pt>
    <dgm:pt modelId="{E8BB0514-F6A2-CF4B-AB63-2EB434E97D30}" type="sibTrans" cxnId="{3D4BEABE-2988-B64D-8DEA-699B1607387C}">
      <dgm:prSet/>
      <dgm:spPr/>
      <dgm:t>
        <a:bodyPr/>
        <a:lstStyle/>
        <a:p>
          <a:endParaRPr lang="en-US"/>
        </a:p>
      </dgm:t>
    </dgm:pt>
    <dgm:pt modelId="{E20EE215-71E9-4640-9F1B-411AAE0A23F6}">
      <dgm:prSet phldrT="[Text]"/>
      <dgm:spPr/>
      <dgm:t>
        <a:bodyPr/>
        <a:lstStyle/>
        <a:p>
          <a:r>
            <a:rPr lang="en-US" dirty="0" smtClean="0">
              <a:solidFill>
                <a:srgbClr val="5AB7B2"/>
              </a:solidFill>
            </a:rPr>
            <a:t>EN EUROPE</a:t>
          </a:r>
          <a:endParaRPr lang="en-US" dirty="0">
            <a:solidFill>
              <a:srgbClr val="5AB7B2"/>
            </a:solidFill>
          </a:endParaRPr>
        </a:p>
      </dgm:t>
    </dgm:pt>
    <dgm:pt modelId="{B798FB1C-28EA-B043-82BF-C365F734E45C}" type="parTrans" cxnId="{5B01DA8E-D01F-2847-BFE6-C8E834CCC44D}">
      <dgm:prSet/>
      <dgm:spPr/>
      <dgm:t>
        <a:bodyPr/>
        <a:lstStyle/>
        <a:p>
          <a:endParaRPr lang="en-US"/>
        </a:p>
      </dgm:t>
    </dgm:pt>
    <dgm:pt modelId="{D997BBE1-9058-3747-A983-BBD9B98477CF}" type="sibTrans" cxnId="{5B01DA8E-D01F-2847-BFE6-C8E834CCC44D}">
      <dgm:prSet/>
      <dgm:spPr/>
      <dgm:t>
        <a:bodyPr/>
        <a:lstStyle/>
        <a:p>
          <a:endParaRPr lang="en-US"/>
        </a:p>
      </dgm:t>
    </dgm:pt>
    <dgm:pt modelId="{A87225A9-7A7D-6746-9179-9B03DFAA21CD}">
      <dgm:prSet phldrT="[Text]"/>
      <dgm:spPr/>
      <dgm:t>
        <a:bodyPr/>
        <a:lstStyle/>
        <a:p>
          <a:r>
            <a:rPr lang="en-US" dirty="0" smtClean="0">
              <a:solidFill>
                <a:srgbClr val="5AB7B2"/>
              </a:solidFill>
            </a:rPr>
            <a:t> AU LIBAN</a:t>
          </a:r>
          <a:endParaRPr lang="en-US" dirty="0">
            <a:solidFill>
              <a:srgbClr val="5AB7B2"/>
            </a:solidFill>
          </a:endParaRPr>
        </a:p>
      </dgm:t>
    </dgm:pt>
    <dgm:pt modelId="{1D122861-5498-DE44-97B2-F8BDA483BB9C}" type="sibTrans" cxnId="{8B831CE8-5E70-EE49-B4DD-9775E97BF09B}">
      <dgm:prSet/>
      <dgm:spPr/>
      <dgm:t>
        <a:bodyPr/>
        <a:lstStyle/>
        <a:p>
          <a:endParaRPr lang="en-US"/>
        </a:p>
      </dgm:t>
    </dgm:pt>
    <dgm:pt modelId="{D1263115-B923-B04B-AAC2-144022C986CB}" type="parTrans" cxnId="{8B831CE8-5E70-EE49-B4DD-9775E97BF09B}">
      <dgm:prSet/>
      <dgm:spPr/>
      <dgm:t>
        <a:bodyPr/>
        <a:lstStyle/>
        <a:p>
          <a:endParaRPr lang="en-US"/>
        </a:p>
      </dgm:t>
    </dgm:pt>
    <dgm:pt modelId="{6071F8E5-F656-5A40-A6D5-A3479A5E2632}" type="pres">
      <dgm:prSet presAssocID="{79685F07-9754-3247-B1AB-8ABB7FF21582}" presName="Name0" presStyleCnt="0">
        <dgm:presLayoutVars>
          <dgm:dir/>
          <dgm:animLvl val="lvl"/>
          <dgm:resizeHandles/>
        </dgm:presLayoutVars>
      </dgm:prSet>
      <dgm:spPr/>
      <dgm:t>
        <a:bodyPr/>
        <a:lstStyle/>
        <a:p>
          <a:endParaRPr lang="en-US"/>
        </a:p>
      </dgm:t>
    </dgm:pt>
    <dgm:pt modelId="{2EAEE1D7-5173-844C-A13E-03C27CCDDB47}" type="pres">
      <dgm:prSet presAssocID="{61741CEE-C198-F748-B477-36D75E3ED9BD}" presName="linNode" presStyleCnt="0"/>
      <dgm:spPr/>
    </dgm:pt>
    <dgm:pt modelId="{5ED9A8C6-3A48-D042-BBFA-9D466D5721D2}" type="pres">
      <dgm:prSet presAssocID="{61741CEE-C198-F748-B477-36D75E3ED9BD}" presName="parentShp" presStyleLbl="node1" presStyleIdx="0" presStyleCnt="2">
        <dgm:presLayoutVars>
          <dgm:bulletEnabled val="1"/>
        </dgm:presLayoutVars>
      </dgm:prSet>
      <dgm:spPr/>
      <dgm:t>
        <a:bodyPr/>
        <a:lstStyle/>
        <a:p>
          <a:endParaRPr lang="en-US"/>
        </a:p>
      </dgm:t>
    </dgm:pt>
    <dgm:pt modelId="{CD03994C-2096-A148-B375-442B251885CC}" type="pres">
      <dgm:prSet presAssocID="{61741CEE-C198-F748-B477-36D75E3ED9BD}" presName="childShp" presStyleLbl="bgAccFollowNode1" presStyleIdx="0" presStyleCnt="2">
        <dgm:presLayoutVars>
          <dgm:bulletEnabled val="1"/>
        </dgm:presLayoutVars>
      </dgm:prSet>
      <dgm:spPr/>
      <dgm:t>
        <a:bodyPr/>
        <a:lstStyle/>
        <a:p>
          <a:endParaRPr lang="en-US"/>
        </a:p>
      </dgm:t>
    </dgm:pt>
    <dgm:pt modelId="{0045199A-3691-3544-A09D-DCBF69E8BA18}" type="pres">
      <dgm:prSet presAssocID="{2DA60B77-F6AD-6F43-893E-E8EB456CF889}" presName="spacing" presStyleCnt="0"/>
      <dgm:spPr/>
    </dgm:pt>
    <dgm:pt modelId="{B97A2E04-335E-D54D-824E-05049B03A1DF}" type="pres">
      <dgm:prSet presAssocID="{B0BBAEBA-A7F8-354F-AFED-F2D0EB4530C5}" presName="linNode" presStyleCnt="0"/>
      <dgm:spPr/>
    </dgm:pt>
    <dgm:pt modelId="{EBCF1FC2-17E1-D248-B487-7308155923FD}" type="pres">
      <dgm:prSet presAssocID="{B0BBAEBA-A7F8-354F-AFED-F2D0EB4530C5}" presName="parentShp" presStyleLbl="node1" presStyleIdx="1" presStyleCnt="2">
        <dgm:presLayoutVars>
          <dgm:bulletEnabled val="1"/>
        </dgm:presLayoutVars>
      </dgm:prSet>
      <dgm:spPr/>
      <dgm:t>
        <a:bodyPr/>
        <a:lstStyle/>
        <a:p>
          <a:endParaRPr lang="en-US"/>
        </a:p>
      </dgm:t>
    </dgm:pt>
    <dgm:pt modelId="{4309CE02-D08F-384C-A243-82221AF95432}" type="pres">
      <dgm:prSet presAssocID="{B0BBAEBA-A7F8-354F-AFED-F2D0EB4530C5}" presName="childShp" presStyleLbl="bgAccFollowNode1" presStyleIdx="1" presStyleCnt="2">
        <dgm:presLayoutVars>
          <dgm:bulletEnabled val="1"/>
        </dgm:presLayoutVars>
      </dgm:prSet>
      <dgm:spPr/>
      <dgm:t>
        <a:bodyPr/>
        <a:lstStyle/>
        <a:p>
          <a:endParaRPr lang="en-US"/>
        </a:p>
      </dgm:t>
    </dgm:pt>
  </dgm:ptLst>
  <dgm:cxnLst>
    <dgm:cxn modelId="{894CAA62-2603-2943-918F-A5422A51FA85}" type="presOf" srcId="{79685F07-9754-3247-B1AB-8ABB7FF21582}" destId="{6071F8E5-F656-5A40-A6D5-A3479A5E2632}" srcOrd="0" destOrd="0" presId="urn:microsoft.com/office/officeart/2005/8/layout/vList6"/>
    <dgm:cxn modelId="{62DF6806-2E08-B546-9EF5-16E26723E967}" type="presOf" srcId="{B0BBAEBA-A7F8-354F-AFED-F2D0EB4530C5}" destId="{EBCF1FC2-17E1-D248-B487-7308155923FD}" srcOrd="0" destOrd="0" presId="urn:microsoft.com/office/officeart/2005/8/layout/vList6"/>
    <dgm:cxn modelId="{5269AD74-D996-7145-918E-697F364BB122}" type="presOf" srcId="{E20EE215-71E9-4640-9F1B-411AAE0A23F6}" destId="{4309CE02-D08F-384C-A243-82221AF95432}" srcOrd="0" destOrd="0" presId="urn:microsoft.com/office/officeart/2005/8/layout/vList6"/>
    <dgm:cxn modelId="{E0DA149C-D23F-F041-9455-B0118AEF6F78}" srcId="{79685F07-9754-3247-B1AB-8ABB7FF21582}" destId="{61741CEE-C198-F748-B477-36D75E3ED9BD}" srcOrd="0" destOrd="0" parTransId="{B2C19B0C-F801-994D-A13B-7C81FD874373}" sibTransId="{2DA60B77-F6AD-6F43-893E-E8EB456CF889}"/>
    <dgm:cxn modelId="{D5F56B4F-DAE7-BE44-808D-4A51BBC3CEA7}" type="presOf" srcId="{61741CEE-C198-F748-B477-36D75E3ED9BD}" destId="{5ED9A8C6-3A48-D042-BBFA-9D466D5721D2}" srcOrd="0" destOrd="0" presId="urn:microsoft.com/office/officeart/2005/8/layout/vList6"/>
    <dgm:cxn modelId="{DA50D7B8-45F0-3B4B-980C-1DC2366F1BA5}" type="presOf" srcId="{A87225A9-7A7D-6746-9179-9B03DFAA21CD}" destId="{CD03994C-2096-A148-B375-442B251885CC}" srcOrd="0" destOrd="0" presId="urn:microsoft.com/office/officeart/2005/8/layout/vList6"/>
    <dgm:cxn modelId="{3D4BEABE-2988-B64D-8DEA-699B1607387C}" srcId="{79685F07-9754-3247-B1AB-8ABB7FF21582}" destId="{B0BBAEBA-A7F8-354F-AFED-F2D0EB4530C5}" srcOrd="1" destOrd="0" parTransId="{E3CBBAF1-ACA2-6A4D-914A-26EA73649779}" sibTransId="{E8BB0514-F6A2-CF4B-AB63-2EB434E97D30}"/>
    <dgm:cxn modelId="{5B01DA8E-D01F-2847-BFE6-C8E834CCC44D}" srcId="{B0BBAEBA-A7F8-354F-AFED-F2D0EB4530C5}" destId="{E20EE215-71E9-4640-9F1B-411AAE0A23F6}" srcOrd="0" destOrd="0" parTransId="{B798FB1C-28EA-B043-82BF-C365F734E45C}" sibTransId="{D997BBE1-9058-3747-A983-BBD9B98477CF}"/>
    <dgm:cxn modelId="{8B831CE8-5E70-EE49-B4DD-9775E97BF09B}" srcId="{61741CEE-C198-F748-B477-36D75E3ED9BD}" destId="{A87225A9-7A7D-6746-9179-9B03DFAA21CD}" srcOrd="0" destOrd="0" parTransId="{D1263115-B923-B04B-AAC2-144022C986CB}" sibTransId="{1D122861-5498-DE44-97B2-F8BDA483BB9C}"/>
    <dgm:cxn modelId="{9D3EE3E8-55C5-A645-8A3E-2582E0BF5130}" type="presParOf" srcId="{6071F8E5-F656-5A40-A6D5-A3479A5E2632}" destId="{2EAEE1D7-5173-844C-A13E-03C27CCDDB47}" srcOrd="0" destOrd="0" presId="urn:microsoft.com/office/officeart/2005/8/layout/vList6"/>
    <dgm:cxn modelId="{C2CD1893-2857-134E-8B39-84E44F91E7FE}" type="presParOf" srcId="{2EAEE1D7-5173-844C-A13E-03C27CCDDB47}" destId="{5ED9A8C6-3A48-D042-BBFA-9D466D5721D2}" srcOrd="0" destOrd="0" presId="urn:microsoft.com/office/officeart/2005/8/layout/vList6"/>
    <dgm:cxn modelId="{50EA521E-3547-D04F-BC29-C77BA146F93E}" type="presParOf" srcId="{2EAEE1D7-5173-844C-A13E-03C27CCDDB47}" destId="{CD03994C-2096-A148-B375-442B251885CC}" srcOrd="1" destOrd="0" presId="urn:microsoft.com/office/officeart/2005/8/layout/vList6"/>
    <dgm:cxn modelId="{1DE99CF7-E6DE-AE42-BF1C-65A4F93EFAD0}" type="presParOf" srcId="{6071F8E5-F656-5A40-A6D5-A3479A5E2632}" destId="{0045199A-3691-3544-A09D-DCBF69E8BA18}" srcOrd="1" destOrd="0" presId="urn:microsoft.com/office/officeart/2005/8/layout/vList6"/>
    <dgm:cxn modelId="{338F40B6-9213-F84C-A2C6-11ECDE323272}" type="presParOf" srcId="{6071F8E5-F656-5A40-A6D5-A3479A5E2632}" destId="{B97A2E04-335E-D54D-824E-05049B03A1DF}" srcOrd="2" destOrd="0" presId="urn:microsoft.com/office/officeart/2005/8/layout/vList6"/>
    <dgm:cxn modelId="{C81FCEFA-D992-364D-9C80-CE3F0CF823EC}" type="presParOf" srcId="{B97A2E04-335E-D54D-824E-05049B03A1DF}" destId="{EBCF1FC2-17E1-D248-B487-7308155923FD}" srcOrd="0" destOrd="0" presId="urn:microsoft.com/office/officeart/2005/8/layout/vList6"/>
    <dgm:cxn modelId="{FAA4A4FF-D1D4-9647-8341-BFB4FCFB84F4}" type="presParOf" srcId="{B97A2E04-335E-D54D-824E-05049B03A1DF}" destId="{4309CE02-D08F-384C-A243-82221AF9543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3994C-2096-A148-B375-442B251885CC}">
      <dsp:nvSpPr>
        <dsp:cNvPr id="0" name=""/>
        <dsp:cNvSpPr/>
      </dsp:nvSpPr>
      <dsp:spPr>
        <a:xfrm>
          <a:off x="1742692" y="214"/>
          <a:ext cx="2614039" cy="83550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dirty="0" err="1" smtClean="0">
              <a:solidFill>
                <a:srgbClr val="5AB7B2"/>
              </a:solidFill>
            </a:rPr>
            <a:t>Vers</a:t>
          </a:r>
          <a:r>
            <a:rPr lang="en-US" sz="2600" kern="1200" dirty="0" smtClean="0">
              <a:solidFill>
                <a:srgbClr val="5AB7B2"/>
              </a:solidFill>
            </a:rPr>
            <a:t> le </a:t>
          </a:r>
          <a:r>
            <a:rPr lang="en-US" sz="2600" kern="1200" dirty="0" err="1" smtClean="0">
              <a:solidFill>
                <a:srgbClr val="5AB7B2"/>
              </a:solidFill>
            </a:rPr>
            <a:t>Liban</a:t>
          </a:r>
          <a:endParaRPr lang="en-US" sz="2600" kern="1200" dirty="0">
            <a:solidFill>
              <a:srgbClr val="5AB7B2"/>
            </a:solidFill>
          </a:endParaRPr>
        </a:p>
      </dsp:txBody>
      <dsp:txXfrm>
        <a:off x="1742692" y="104652"/>
        <a:ext cx="2300726" cy="626625"/>
      </dsp:txXfrm>
    </dsp:sp>
    <dsp:sp modelId="{5ED9A8C6-3A48-D042-BBFA-9D466D5721D2}">
      <dsp:nvSpPr>
        <dsp:cNvPr id="0" name=""/>
        <dsp:cNvSpPr/>
      </dsp:nvSpPr>
      <dsp:spPr>
        <a:xfrm>
          <a:off x="0" y="214"/>
          <a:ext cx="1742692" cy="8355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A</a:t>
          </a:r>
          <a:endParaRPr lang="en-US" sz="4400" kern="1200" dirty="0"/>
        </a:p>
      </dsp:txBody>
      <dsp:txXfrm>
        <a:off x="40786" y="41000"/>
        <a:ext cx="1661120" cy="753929"/>
      </dsp:txXfrm>
    </dsp:sp>
    <dsp:sp modelId="{4309CE02-D08F-384C-A243-82221AF95432}">
      <dsp:nvSpPr>
        <dsp:cNvPr id="0" name=""/>
        <dsp:cNvSpPr/>
      </dsp:nvSpPr>
      <dsp:spPr>
        <a:xfrm>
          <a:off x="1742692" y="919266"/>
          <a:ext cx="2614039" cy="83550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dirty="0" err="1" smtClean="0">
              <a:solidFill>
                <a:srgbClr val="5AB7B2"/>
              </a:solidFill>
            </a:rPr>
            <a:t>Vers</a:t>
          </a:r>
          <a:r>
            <a:rPr lang="en-US" sz="2600" kern="1200" dirty="0" smtClean="0">
              <a:solidFill>
                <a:srgbClr val="5AB7B2"/>
              </a:solidFill>
            </a:rPr>
            <a:t> </a:t>
          </a:r>
          <a:r>
            <a:rPr lang="en-US" sz="2600" kern="1200" dirty="0" err="1" smtClean="0">
              <a:solidFill>
                <a:srgbClr val="5AB7B2"/>
              </a:solidFill>
            </a:rPr>
            <a:t>l’Europe</a:t>
          </a:r>
          <a:endParaRPr lang="en-US" sz="2600" kern="1200" dirty="0">
            <a:solidFill>
              <a:srgbClr val="5AB7B2"/>
            </a:solidFill>
          </a:endParaRPr>
        </a:p>
      </dsp:txBody>
      <dsp:txXfrm>
        <a:off x="1742692" y="1023704"/>
        <a:ext cx="2300726" cy="626625"/>
      </dsp:txXfrm>
    </dsp:sp>
    <dsp:sp modelId="{EBCF1FC2-17E1-D248-B487-7308155923FD}">
      <dsp:nvSpPr>
        <dsp:cNvPr id="0" name=""/>
        <dsp:cNvSpPr/>
      </dsp:nvSpPr>
      <dsp:spPr>
        <a:xfrm>
          <a:off x="0" y="919266"/>
          <a:ext cx="1742692" cy="8355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B</a:t>
          </a:r>
          <a:endParaRPr lang="en-US" sz="4400" kern="1200" dirty="0"/>
        </a:p>
      </dsp:txBody>
      <dsp:txXfrm>
        <a:off x="40786" y="960052"/>
        <a:ext cx="1661120" cy="753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3994C-2096-A148-B375-442B251885CC}">
      <dsp:nvSpPr>
        <dsp:cNvPr id="0" name=""/>
        <dsp:cNvSpPr/>
      </dsp:nvSpPr>
      <dsp:spPr>
        <a:xfrm>
          <a:off x="1742692" y="214"/>
          <a:ext cx="2614039" cy="83550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solidFill>
                <a:srgbClr val="5AB7B2"/>
              </a:solidFill>
            </a:rPr>
            <a:t>AU LIBAN</a:t>
          </a:r>
          <a:endParaRPr lang="en-US" sz="2700" kern="1200" dirty="0">
            <a:solidFill>
              <a:srgbClr val="5AB7B2"/>
            </a:solidFill>
          </a:endParaRPr>
        </a:p>
      </dsp:txBody>
      <dsp:txXfrm>
        <a:off x="1742692" y="104652"/>
        <a:ext cx="2300726" cy="626625"/>
      </dsp:txXfrm>
    </dsp:sp>
    <dsp:sp modelId="{5ED9A8C6-3A48-D042-BBFA-9D466D5721D2}">
      <dsp:nvSpPr>
        <dsp:cNvPr id="0" name=""/>
        <dsp:cNvSpPr/>
      </dsp:nvSpPr>
      <dsp:spPr>
        <a:xfrm>
          <a:off x="0" y="214"/>
          <a:ext cx="1742692" cy="8355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A</a:t>
          </a:r>
          <a:endParaRPr lang="en-US" sz="4400" kern="1200" dirty="0"/>
        </a:p>
      </dsp:txBody>
      <dsp:txXfrm>
        <a:off x="40786" y="41000"/>
        <a:ext cx="1661120" cy="753929"/>
      </dsp:txXfrm>
    </dsp:sp>
    <dsp:sp modelId="{4309CE02-D08F-384C-A243-82221AF95432}">
      <dsp:nvSpPr>
        <dsp:cNvPr id="0" name=""/>
        <dsp:cNvSpPr/>
      </dsp:nvSpPr>
      <dsp:spPr>
        <a:xfrm>
          <a:off x="1742692" y="919266"/>
          <a:ext cx="2614039" cy="83550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solidFill>
                <a:srgbClr val="5AB7B2"/>
              </a:solidFill>
            </a:rPr>
            <a:t>EN EUROPE</a:t>
          </a:r>
          <a:endParaRPr lang="en-US" sz="2700" kern="1200" dirty="0">
            <a:solidFill>
              <a:srgbClr val="5AB7B2"/>
            </a:solidFill>
          </a:endParaRPr>
        </a:p>
      </dsp:txBody>
      <dsp:txXfrm>
        <a:off x="1742692" y="1023704"/>
        <a:ext cx="2300726" cy="626625"/>
      </dsp:txXfrm>
    </dsp:sp>
    <dsp:sp modelId="{EBCF1FC2-17E1-D248-B487-7308155923FD}">
      <dsp:nvSpPr>
        <dsp:cNvPr id="0" name=""/>
        <dsp:cNvSpPr/>
      </dsp:nvSpPr>
      <dsp:spPr>
        <a:xfrm>
          <a:off x="0" y="919266"/>
          <a:ext cx="1742692" cy="8355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B</a:t>
          </a:r>
          <a:endParaRPr lang="en-US" sz="4400" kern="1200" dirty="0"/>
        </a:p>
      </dsp:txBody>
      <dsp:txXfrm>
        <a:off x="40786" y="960052"/>
        <a:ext cx="1661120" cy="753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3994C-2096-A148-B375-442B251885CC}">
      <dsp:nvSpPr>
        <dsp:cNvPr id="0" name=""/>
        <dsp:cNvSpPr/>
      </dsp:nvSpPr>
      <dsp:spPr>
        <a:xfrm>
          <a:off x="1742692" y="214"/>
          <a:ext cx="2614039" cy="83550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solidFill>
                <a:srgbClr val="5AB7B2"/>
              </a:solidFill>
            </a:rPr>
            <a:t> AU LIBAN</a:t>
          </a:r>
          <a:endParaRPr lang="en-US" sz="2700" kern="1200" dirty="0">
            <a:solidFill>
              <a:srgbClr val="5AB7B2"/>
            </a:solidFill>
          </a:endParaRPr>
        </a:p>
      </dsp:txBody>
      <dsp:txXfrm>
        <a:off x="1742692" y="104652"/>
        <a:ext cx="2300726" cy="626625"/>
      </dsp:txXfrm>
    </dsp:sp>
    <dsp:sp modelId="{5ED9A8C6-3A48-D042-BBFA-9D466D5721D2}">
      <dsp:nvSpPr>
        <dsp:cNvPr id="0" name=""/>
        <dsp:cNvSpPr/>
      </dsp:nvSpPr>
      <dsp:spPr>
        <a:xfrm>
          <a:off x="0" y="214"/>
          <a:ext cx="1742692" cy="8355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A</a:t>
          </a:r>
          <a:endParaRPr lang="en-US" sz="4400" kern="1200" dirty="0"/>
        </a:p>
      </dsp:txBody>
      <dsp:txXfrm>
        <a:off x="40786" y="41000"/>
        <a:ext cx="1661120" cy="753929"/>
      </dsp:txXfrm>
    </dsp:sp>
    <dsp:sp modelId="{4309CE02-D08F-384C-A243-82221AF95432}">
      <dsp:nvSpPr>
        <dsp:cNvPr id="0" name=""/>
        <dsp:cNvSpPr/>
      </dsp:nvSpPr>
      <dsp:spPr>
        <a:xfrm>
          <a:off x="1742692" y="919266"/>
          <a:ext cx="2614039" cy="83550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solidFill>
                <a:srgbClr val="5AB7B2"/>
              </a:solidFill>
            </a:rPr>
            <a:t>EN EUROPE</a:t>
          </a:r>
          <a:endParaRPr lang="en-US" sz="2700" kern="1200" dirty="0">
            <a:solidFill>
              <a:srgbClr val="5AB7B2"/>
            </a:solidFill>
          </a:endParaRPr>
        </a:p>
      </dsp:txBody>
      <dsp:txXfrm>
        <a:off x="1742692" y="1023704"/>
        <a:ext cx="2300726" cy="626625"/>
      </dsp:txXfrm>
    </dsp:sp>
    <dsp:sp modelId="{EBCF1FC2-17E1-D248-B487-7308155923FD}">
      <dsp:nvSpPr>
        <dsp:cNvPr id="0" name=""/>
        <dsp:cNvSpPr/>
      </dsp:nvSpPr>
      <dsp:spPr>
        <a:xfrm>
          <a:off x="0" y="919266"/>
          <a:ext cx="1742692" cy="8355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B</a:t>
          </a:r>
          <a:endParaRPr lang="en-US" sz="4400" kern="1200" dirty="0"/>
        </a:p>
      </dsp:txBody>
      <dsp:txXfrm>
        <a:off x="40786" y="960052"/>
        <a:ext cx="1661120" cy="75392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E0F92-5FFD-4FCC-B7AF-01041BBFC5C0}" type="datetimeFigureOut">
              <a:rPr lang="fr-FR" smtClean="0"/>
              <a:t>16/05/2017</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D9770-3410-4DC1-9C37-92CFB500CADA}" type="slidenum">
              <a:rPr lang="fr-FR" smtClean="0"/>
              <a:t>‹N°›</a:t>
            </a:fld>
            <a:endParaRPr lang="fr-FR"/>
          </a:p>
        </p:txBody>
      </p:sp>
    </p:spTree>
    <p:extLst>
      <p:ext uri="{BB962C8B-B14F-4D97-AF65-F5344CB8AC3E}">
        <p14:creationId xmlns:p14="http://schemas.microsoft.com/office/powerpoint/2010/main" val="237092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avocatparis.or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avocatparis.or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3615866"/>
            <a:ext cx="4536504" cy="828092"/>
          </a:xfrm>
        </p:spPr>
        <p:txBody>
          <a:bodyPr>
            <a:noAutofit/>
          </a:bodyPr>
          <a:lstStyle>
            <a:lvl1pPr marL="0" indent="0" algn="l">
              <a:buNone/>
              <a:defRPr sz="21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5" name="Titre 4"/>
          <p:cNvSpPr>
            <a:spLocks noGrp="1"/>
          </p:cNvSpPr>
          <p:nvPr>
            <p:ph type="title"/>
          </p:nvPr>
        </p:nvSpPr>
        <p:spPr>
          <a:xfrm>
            <a:off x="323528" y="2177841"/>
            <a:ext cx="4536504" cy="1224135"/>
          </a:xfrm>
        </p:spPr>
        <p:txBody>
          <a:bodyPr>
            <a:normAutofit/>
          </a:bodyPr>
          <a:lstStyle>
            <a:lvl1pPr>
              <a:defRPr sz="4000"/>
            </a:lvl1pPr>
          </a:lstStyle>
          <a:p>
            <a:r>
              <a:rPr lang="fr-FR"/>
              <a:t>Modifiez le style du titre</a:t>
            </a:r>
            <a:endParaRPr lang="fr-FR" dirty="0"/>
          </a:p>
        </p:txBody>
      </p:sp>
      <p:sp>
        <p:nvSpPr>
          <p:cNvPr id="9" name="Espace réservé pour une image  8"/>
          <p:cNvSpPr>
            <a:spLocks noGrp="1"/>
          </p:cNvSpPr>
          <p:nvPr>
            <p:ph type="pic" sz="quarter" idx="10"/>
          </p:nvPr>
        </p:nvSpPr>
        <p:spPr>
          <a:xfrm>
            <a:off x="5184067" y="2363963"/>
            <a:ext cx="3564645" cy="2303587"/>
          </a:xfrm>
          <a:prstGeom prst="round1Rect">
            <a:avLst>
              <a:gd name="adj" fmla="val 6960"/>
            </a:avLst>
          </a:prstGeom>
          <a:solidFill>
            <a:schemeClr val="bg2"/>
          </a:solidFill>
        </p:spPr>
        <p:txBody>
          <a:bodyPr>
            <a:normAutofit/>
          </a:bodyPr>
          <a:lstStyle>
            <a:lvl1pPr>
              <a:lnSpc>
                <a:spcPct val="100000"/>
              </a:lnSpc>
              <a:spcBef>
                <a:spcPts val="0"/>
              </a:spcBef>
              <a:defRPr sz="1000" cap="none" baseline="0">
                <a:solidFill>
                  <a:schemeClr val="tx1"/>
                </a:solidFill>
              </a:defRPr>
            </a:lvl1pPr>
          </a:lstStyle>
          <a:p>
            <a:r>
              <a:rPr lang="fr-FR"/>
              <a:t>Cliquez sur l'icône pour ajouter une image</a:t>
            </a:r>
            <a:endParaRPr lang="fr-FR" dirty="0"/>
          </a:p>
        </p:txBody>
      </p:sp>
      <p:sp>
        <p:nvSpPr>
          <p:cNvPr id="7" name="Rectangle 6">
            <a:hlinkClick r:id="rId3"/>
          </p:cNvPr>
          <p:cNvSpPr/>
          <p:nvPr userDrawn="1"/>
        </p:nvSpPr>
        <p:spPr>
          <a:xfrm>
            <a:off x="287524" y="4840002"/>
            <a:ext cx="190821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000"/>
          </a:p>
        </p:txBody>
      </p:sp>
    </p:spTree>
    <p:extLst>
      <p:ext uri="{BB962C8B-B14F-4D97-AF65-F5344CB8AC3E}">
        <p14:creationId xmlns:p14="http://schemas.microsoft.com/office/powerpoint/2010/main" val="405720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91680" y="2175706"/>
            <a:ext cx="7057033" cy="473238"/>
          </a:xfrm>
        </p:spPr>
        <p:txBody>
          <a:bodyPr>
            <a:noAutofit/>
          </a:bodyPr>
          <a:lstStyle>
            <a:lvl1pPr>
              <a:defRPr sz="3000"/>
            </a:lvl1pPr>
          </a:lstStyle>
          <a:p>
            <a:r>
              <a:rPr lang="fr-FR"/>
              <a:t>Modifiez le style du titre</a:t>
            </a:r>
            <a:endParaRPr lang="fr-FR" dirty="0"/>
          </a:p>
        </p:txBody>
      </p:sp>
      <p:sp>
        <p:nvSpPr>
          <p:cNvPr id="3" name="Espace réservé du contenu 2"/>
          <p:cNvSpPr>
            <a:spLocks noGrp="1"/>
          </p:cNvSpPr>
          <p:nvPr>
            <p:ph idx="1"/>
          </p:nvPr>
        </p:nvSpPr>
        <p:spPr>
          <a:xfrm>
            <a:off x="1979712" y="2859782"/>
            <a:ext cx="6769001" cy="1800199"/>
          </a:xfrm>
        </p:spPr>
        <p:txBody>
          <a:bodyPr/>
          <a:lstStyle>
            <a:lvl1pPr marL="144000" indent="-144000">
              <a:spcBef>
                <a:spcPts val="600"/>
              </a:spcBef>
              <a:buClr>
                <a:schemeClr val="tx2"/>
              </a:buClr>
              <a:buSzPct val="70000"/>
              <a:buFont typeface="Wingdings" panose="05000000000000000000" pitchFamily="2" charset="2"/>
              <a:buChar char="l"/>
              <a:defRPr sz="1400">
                <a:solidFill>
                  <a:schemeClr val="tx1"/>
                </a:solidFill>
              </a:defRPr>
            </a:lvl1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a:t>JJ/MM/AAAA</a:t>
            </a:r>
          </a:p>
        </p:txBody>
      </p:sp>
      <p:sp>
        <p:nvSpPr>
          <p:cNvPr id="7" name="Espace réservé du pied de page 6"/>
          <p:cNvSpPr>
            <a:spLocks noGrp="1"/>
          </p:cNvSpPr>
          <p:nvPr>
            <p:ph type="ftr" sz="quarter" idx="11"/>
          </p:nvPr>
        </p:nvSpPr>
        <p:spPr/>
        <p:txBody>
          <a:bodyPr/>
          <a:lstStyle>
            <a:lvl1pPr algn="r">
              <a:defRPr/>
            </a:lvl1pPr>
          </a:lstStyle>
          <a:p>
            <a:r>
              <a:rPr lang="fr-FR"/>
              <a:t>TITRE DE LA PRÉSENTATION</a:t>
            </a:r>
            <a:endParaRPr lang="fr-FR" dirty="0"/>
          </a:p>
        </p:txBody>
      </p:sp>
      <p:cxnSp>
        <p:nvCxnSpPr>
          <p:cNvPr id="8" name="Connecteur droit 7"/>
          <p:cNvCxnSpPr/>
          <p:nvPr userDrawn="1"/>
        </p:nvCxnSpPr>
        <p:spPr>
          <a:xfrm>
            <a:off x="1730736" y="2681896"/>
            <a:ext cx="10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2" hasCustomPrompt="1"/>
          </p:nvPr>
        </p:nvSpPr>
        <p:spPr>
          <a:xfrm>
            <a:off x="1547267" y="2868079"/>
            <a:ext cx="432445" cy="1799473"/>
          </a:xfrm>
        </p:spPr>
        <p:txBody>
          <a:bodyPr>
            <a:normAutofit/>
          </a:bodyPr>
          <a:lstStyle>
            <a:lvl1pPr algn="r">
              <a:lnSpc>
                <a:spcPct val="110000"/>
              </a:lnSpc>
              <a:spcBef>
                <a:spcPts val="600"/>
              </a:spcBef>
              <a:defRPr sz="1400" b="1"/>
            </a:lvl1pPr>
          </a:lstStyle>
          <a:p>
            <a:pPr lvl="0"/>
            <a:r>
              <a:rPr lang="fr-FR" dirty="0"/>
              <a:t>00</a:t>
            </a:r>
          </a:p>
        </p:txBody>
      </p:sp>
    </p:spTree>
    <p:extLst>
      <p:ext uri="{BB962C8B-B14F-4D97-AF65-F5344CB8AC3E}">
        <p14:creationId xmlns:p14="http://schemas.microsoft.com/office/powerpoint/2010/main" val="225475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391980" y="2613916"/>
            <a:ext cx="4356732" cy="1754982"/>
          </a:xfrm>
        </p:spPr>
        <p:txBody>
          <a:bodyPr anchor="t">
            <a:normAutofit/>
          </a:bodyPr>
          <a:lstStyle>
            <a:lvl1pPr algn="l">
              <a:defRPr sz="2800" b="0" cap="all"/>
            </a:lvl1pPr>
          </a:lstStyle>
          <a:p>
            <a:r>
              <a:rPr lang="fr-FR"/>
              <a:t>Modifiez le style du titre</a:t>
            </a:r>
            <a:endParaRPr lang="fr-FR" dirty="0"/>
          </a:p>
        </p:txBody>
      </p:sp>
      <p:sp>
        <p:nvSpPr>
          <p:cNvPr id="3" name="Espace réservé du texte 2"/>
          <p:cNvSpPr>
            <a:spLocks noGrp="1"/>
          </p:cNvSpPr>
          <p:nvPr>
            <p:ph type="body" idx="1" hasCustomPrompt="1"/>
          </p:nvPr>
        </p:nvSpPr>
        <p:spPr>
          <a:xfrm>
            <a:off x="4391980" y="1635646"/>
            <a:ext cx="4356732" cy="684076"/>
          </a:xfrm>
        </p:spPr>
        <p:txBody>
          <a:bodyPr anchor="b">
            <a:normAutofit/>
          </a:bodyPr>
          <a:lstStyle>
            <a:lvl1pPr marL="0" indent="0">
              <a:lnSpc>
                <a:spcPct val="100000"/>
              </a:lnSpc>
              <a:spcBef>
                <a:spcPts val="0"/>
              </a:spcBef>
              <a:buNone/>
              <a:defRPr sz="4200" b="1">
                <a:solidFill>
                  <a:schemeClr val="tx2"/>
                </a:solidFill>
                <a:latin typeface="Arial Black" panose="020B0A04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00</a:t>
            </a:r>
          </a:p>
        </p:txBody>
      </p:sp>
      <p:sp>
        <p:nvSpPr>
          <p:cNvPr id="6" name="Espace réservé pour une image  8"/>
          <p:cNvSpPr>
            <a:spLocks noGrp="1"/>
          </p:cNvSpPr>
          <p:nvPr>
            <p:ph type="pic" sz="quarter" idx="12"/>
          </p:nvPr>
        </p:nvSpPr>
        <p:spPr>
          <a:xfrm>
            <a:off x="0" y="1727182"/>
            <a:ext cx="4139952" cy="2772308"/>
          </a:xfrm>
          <a:prstGeom prst="round1Rect">
            <a:avLst>
              <a:gd name="adj" fmla="val 6848"/>
            </a:avLst>
          </a:prstGeom>
          <a:solidFill>
            <a:schemeClr val="bg2"/>
          </a:solidFill>
        </p:spPr>
        <p:txBody>
          <a:bodyPr>
            <a:normAutofit/>
          </a:bodyPr>
          <a:lstStyle>
            <a:lvl1pPr>
              <a:lnSpc>
                <a:spcPct val="100000"/>
              </a:lnSpc>
              <a:spcBef>
                <a:spcPts val="0"/>
              </a:spcBef>
              <a:defRPr sz="1000" cap="none" baseline="0">
                <a:solidFill>
                  <a:schemeClr val="tx1"/>
                </a:solidFill>
              </a:defRPr>
            </a:lvl1pPr>
          </a:lstStyle>
          <a:p>
            <a:r>
              <a:rPr lang="fr-FR"/>
              <a:t>Cliquez sur l'icône pour ajouter une image</a:t>
            </a:r>
            <a:endParaRPr lang="fr-FR" dirty="0"/>
          </a:p>
        </p:txBody>
      </p:sp>
      <p:cxnSp>
        <p:nvCxnSpPr>
          <p:cNvPr id="8" name="Connecteur droit 7"/>
          <p:cNvCxnSpPr/>
          <p:nvPr userDrawn="1"/>
        </p:nvCxnSpPr>
        <p:spPr>
          <a:xfrm>
            <a:off x="4450660" y="2391730"/>
            <a:ext cx="93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Espace réservé de la date 3"/>
          <p:cNvSpPr>
            <a:spLocks noGrp="1"/>
          </p:cNvSpPr>
          <p:nvPr>
            <p:ph type="dt" sz="half" idx="2"/>
          </p:nvPr>
        </p:nvSpPr>
        <p:spPr>
          <a:xfrm>
            <a:off x="8016008" y="4834626"/>
            <a:ext cx="432000" cy="76944"/>
          </a:xfrm>
          <a:prstGeom prst="rect">
            <a:avLst/>
          </a:prstGeom>
          <a:noFill/>
        </p:spPr>
        <p:txBody>
          <a:bodyPr wrap="none" lIns="0" tIns="0" rIns="0" bIns="0" rtlCol="0" anchor="b" anchorCtr="0">
            <a:noAutofit/>
          </a:bodyPr>
          <a:lstStyle>
            <a:lvl1pPr algn="ctr">
              <a:defRPr lang="fr-FR" sz="500" smtClean="0">
                <a:solidFill>
                  <a:schemeClr val="bg1"/>
                </a:solidFill>
              </a:defRPr>
            </a:lvl1pPr>
          </a:lstStyle>
          <a:p>
            <a:r>
              <a:rPr lang="fr-FR"/>
              <a:t>JJ/MM/AAAA</a:t>
            </a:r>
          </a:p>
        </p:txBody>
      </p:sp>
      <p:sp>
        <p:nvSpPr>
          <p:cNvPr id="11" name="ZoneTexte 10"/>
          <p:cNvSpPr txBox="1"/>
          <p:nvPr userDrawn="1"/>
        </p:nvSpPr>
        <p:spPr>
          <a:xfrm>
            <a:off x="8460472" y="4834626"/>
            <a:ext cx="360000" cy="76944"/>
          </a:xfrm>
          <a:prstGeom prst="rect">
            <a:avLst/>
          </a:prstGeom>
          <a:noFill/>
        </p:spPr>
        <p:txBody>
          <a:bodyPr wrap="none" lIns="0" tIns="0" rIns="0" bIns="0" rtlCol="0" anchor="b" anchorCtr="0">
            <a:noAutofit/>
          </a:bodyPr>
          <a:lstStyle/>
          <a:p>
            <a:pPr algn="l"/>
            <a:r>
              <a:rPr lang="fr-FR" sz="500" dirty="0">
                <a:solidFill>
                  <a:schemeClr val="bg1"/>
                </a:solidFill>
                <a:sym typeface="Symbol"/>
              </a:rPr>
              <a:t></a:t>
            </a:r>
            <a:r>
              <a:rPr lang="fr-FR" sz="500" dirty="0">
                <a:solidFill>
                  <a:schemeClr val="bg1"/>
                </a:solidFill>
              </a:rPr>
              <a:t>  </a:t>
            </a:r>
            <a:r>
              <a:rPr lang="fr-FR" sz="500" b="1" dirty="0">
                <a:solidFill>
                  <a:schemeClr val="bg1"/>
                </a:solidFill>
              </a:rPr>
              <a:t>PAGE </a:t>
            </a:r>
            <a:fld id="{7B41562F-EC7A-4AE4-BA35-A2227770BFFD}" type="slidenum">
              <a:rPr lang="fr-FR" sz="500" b="1" smtClean="0">
                <a:solidFill>
                  <a:schemeClr val="bg1"/>
                </a:solidFill>
              </a:rPr>
              <a:pPr algn="l"/>
              <a:t>‹N°›</a:t>
            </a:fld>
            <a:endParaRPr lang="fr-FR" sz="500" b="1" dirty="0">
              <a:solidFill>
                <a:schemeClr val="bg1"/>
              </a:solidFill>
            </a:endParaRPr>
          </a:p>
        </p:txBody>
      </p:sp>
      <p:sp>
        <p:nvSpPr>
          <p:cNvPr id="12" name="ZoneTexte 11"/>
          <p:cNvSpPr txBox="1"/>
          <p:nvPr userDrawn="1"/>
        </p:nvSpPr>
        <p:spPr>
          <a:xfrm>
            <a:off x="7948138" y="4834626"/>
            <a:ext cx="72000" cy="76944"/>
          </a:xfrm>
          <a:prstGeom prst="rect">
            <a:avLst/>
          </a:prstGeom>
          <a:noFill/>
        </p:spPr>
        <p:txBody>
          <a:bodyPr wrap="none" lIns="0" tIns="0" rIns="0" bIns="0" rtlCol="0" anchor="b" anchorCtr="0">
            <a:noAutofit/>
          </a:bodyPr>
          <a:lstStyle/>
          <a:p>
            <a:pPr algn="ctr"/>
            <a:r>
              <a:rPr lang="fr-FR" sz="500" dirty="0">
                <a:solidFill>
                  <a:schemeClr val="bg1"/>
                </a:solidFill>
                <a:sym typeface="Symbol"/>
              </a:rPr>
              <a:t></a:t>
            </a:r>
            <a:endParaRPr lang="fr-FR" sz="500" b="1" dirty="0">
              <a:solidFill>
                <a:schemeClr val="bg1"/>
              </a:solidFill>
            </a:endParaRPr>
          </a:p>
        </p:txBody>
      </p:sp>
      <p:sp>
        <p:nvSpPr>
          <p:cNvPr id="14" name="Espace réservé du pied de page 13"/>
          <p:cNvSpPr>
            <a:spLocks noGrp="1"/>
          </p:cNvSpPr>
          <p:nvPr>
            <p:ph type="ftr" sz="quarter" idx="13"/>
          </p:nvPr>
        </p:nvSpPr>
        <p:spPr>
          <a:xfrm>
            <a:off x="4619294" y="4821812"/>
            <a:ext cx="3312368" cy="76944"/>
          </a:xfrm>
        </p:spPr>
        <p:txBody>
          <a:bodyPr/>
          <a:lstStyle>
            <a:lvl1pPr>
              <a:defRPr>
                <a:solidFill>
                  <a:schemeClr val="bg1"/>
                </a:solidFill>
              </a:defRPr>
            </a:lvl1pPr>
          </a:lstStyle>
          <a:p>
            <a:pPr algn="r"/>
            <a:r>
              <a:rPr lang="fr-FR"/>
              <a:t>TITRE DE LA PRÉSENTATION</a:t>
            </a:r>
            <a:endParaRPr lang="fr-FR" dirty="0"/>
          </a:p>
        </p:txBody>
      </p:sp>
    </p:spTree>
    <p:extLst>
      <p:ext uri="{BB962C8B-B14F-4D97-AF65-F5344CB8AC3E}">
        <p14:creationId xmlns:p14="http://schemas.microsoft.com/office/powerpoint/2010/main" val="8906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r>
              <a:rPr lang="fr-FR"/>
              <a:t>JJ/MM/AAAA</a:t>
            </a:r>
          </a:p>
        </p:txBody>
      </p:sp>
      <p:sp>
        <p:nvSpPr>
          <p:cNvPr id="7" name="Espace réservé du pied de page 6"/>
          <p:cNvSpPr>
            <a:spLocks noGrp="1"/>
          </p:cNvSpPr>
          <p:nvPr>
            <p:ph type="ftr" sz="quarter" idx="11"/>
          </p:nvPr>
        </p:nvSpPr>
        <p:spPr/>
        <p:txBody>
          <a:bodyPr/>
          <a:lstStyle>
            <a:lvl1pPr algn="r">
              <a:defRPr/>
            </a:lvl1pPr>
          </a:lstStyle>
          <a:p>
            <a:r>
              <a:rPr lang="fr-FR"/>
              <a:t>TITRE DE LA PRÉSENTATION</a:t>
            </a:r>
            <a:endParaRPr lang="fr-FR" dirty="0"/>
          </a:p>
        </p:txBody>
      </p:sp>
    </p:spTree>
    <p:extLst>
      <p:ext uri="{BB962C8B-B14F-4D97-AF65-F5344CB8AC3E}">
        <p14:creationId xmlns:p14="http://schemas.microsoft.com/office/powerpoint/2010/main" val="198481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5436096" y="950914"/>
            <a:ext cx="3312616" cy="3708400"/>
          </a:xfrm>
        </p:spPr>
        <p:txBody>
          <a:bodyPr/>
          <a:lstStyle>
            <a:lvl1pPr>
              <a:lnSpc>
                <a:spcPct val="100000"/>
              </a:lnSpc>
              <a:defRPr sz="1000" b="1"/>
            </a:lvl1pPr>
            <a:lvl2pPr>
              <a:lnSpc>
                <a:spcPct val="130000"/>
              </a:lnSpc>
              <a:defRPr sz="800"/>
            </a:lvl2pPr>
            <a:lvl3pPr>
              <a:lnSpc>
                <a:spcPct val="120000"/>
              </a:lnSpc>
              <a:defRPr sz="800"/>
            </a:lvl3pPr>
            <a:lvl4pPr>
              <a:lnSpc>
                <a:spcPct val="130000"/>
              </a:lnSpc>
              <a:spcBef>
                <a:spcPts val="900"/>
              </a:spcBef>
              <a:defRPr sz="800"/>
            </a:lvl4pPr>
            <a:lvl5pPr>
              <a:defRPr sz="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r>
              <a:rPr lang="fr-FR"/>
              <a:t>JJ/MM/AAAA</a:t>
            </a:r>
          </a:p>
        </p:txBody>
      </p:sp>
      <p:sp>
        <p:nvSpPr>
          <p:cNvPr id="7" name="Espace réservé du pied de page 6"/>
          <p:cNvSpPr>
            <a:spLocks noGrp="1"/>
          </p:cNvSpPr>
          <p:nvPr>
            <p:ph type="ftr" sz="quarter" idx="11"/>
          </p:nvPr>
        </p:nvSpPr>
        <p:spPr/>
        <p:txBody>
          <a:bodyPr/>
          <a:lstStyle>
            <a:lvl1pPr algn="r">
              <a:defRPr/>
            </a:lvl1pPr>
          </a:lstStyle>
          <a:p>
            <a:r>
              <a:rPr lang="fr-FR"/>
              <a:t>TITRE DE LA PRÉSENTATION</a:t>
            </a:r>
            <a:endParaRPr lang="fr-FR" dirty="0"/>
          </a:p>
        </p:txBody>
      </p:sp>
      <p:sp>
        <p:nvSpPr>
          <p:cNvPr id="6" name="Espace réservé pour une image  8"/>
          <p:cNvSpPr>
            <a:spLocks noGrp="1"/>
          </p:cNvSpPr>
          <p:nvPr>
            <p:ph type="pic" sz="quarter" idx="12"/>
          </p:nvPr>
        </p:nvSpPr>
        <p:spPr>
          <a:xfrm>
            <a:off x="0" y="950913"/>
            <a:ext cx="5184068" cy="3060997"/>
          </a:xfrm>
          <a:prstGeom prst="round1Rect">
            <a:avLst>
              <a:gd name="adj" fmla="val 7175"/>
            </a:avLst>
          </a:prstGeom>
          <a:solidFill>
            <a:schemeClr val="bg2"/>
          </a:solidFill>
        </p:spPr>
        <p:txBody>
          <a:bodyPr>
            <a:normAutofit/>
          </a:bodyPr>
          <a:lstStyle>
            <a:lvl1pPr>
              <a:lnSpc>
                <a:spcPct val="100000"/>
              </a:lnSpc>
              <a:spcBef>
                <a:spcPts val="0"/>
              </a:spcBef>
              <a:defRPr sz="1000" cap="none" baseline="0">
                <a:solidFill>
                  <a:schemeClr val="tx1"/>
                </a:solidFill>
              </a:defRPr>
            </a:lvl1pPr>
          </a:lstStyle>
          <a:p>
            <a:r>
              <a:rPr lang="fr-FR"/>
              <a:t>Cliquez sur l'icône pour ajouter une image</a:t>
            </a:r>
            <a:endParaRPr lang="fr-FR" dirty="0"/>
          </a:p>
        </p:txBody>
      </p:sp>
      <p:sp>
        <p:nvSpPr>
          <p:cNvPr id="9" name="Espace réservé du texte 8"/>
          <p:cNvSpPr>
            <a:spLocks noGrp="1"/>
          </p:cNvSpPr>
          <p:nvPr>
            <p:ph type="body" sz="quarter" idx="13"/>
          </p:nvPr>
        </p:nvSpPr>
        <p:spPr>
          <a:xfrm>
            <a:off x="3024000" y="4083918"/>
            <a:ext cx="2160687" cy="575395"/>
          </a:xfrm>
        </p:spPr>
        <p:txBody>
          <a:bodyPr>
            <a:noAutofit/>
          </a:bodyPr>
          <a:lstStyle>
            <a:lvl1pPr algn="r">
              <a:spcBef>
                <a:spcPts val="0"/>
              </a:spcBef>
              <a:buFontTx/>
              <a:buNone/>
              <a:defRPr sz="800" b="1" cap="none">
                <a:solidFill>
                  <a:schemeClr val="tx1"/>
                </a:solidFill>
              </a:defRPr>
            </a:lvl1pPr>
            <a:lvl2pPr algn="r">
              <a:lnSpc>
                <a:spcPct val="90000"/>
              </a:lnSpc>
              <a:spcBef>
                <a:spcPts val="400"/>
              </a:spcBef>
              <a:buFontTx/>
              <a:buNone/>
              <a:defRPr sz="600" b="1" cap="all" baseline="0">
                <a:solidFill>
                  <a:schemeClr val="tx2"/>
                </a:solidFill>
              </a:defRPr>
            </a:lvl2pPr>
            <a:lvl3pPr algn="r">
              <a:spcBef>
                <a:spcPts val="0"/>
              </a:spcBef>
              <a:buFontTx/>
              <a:buNone/>
              <a:defRPr sz="800" cap="none">
                <a:solidFill>
                  <a:schemeClr val="tx1"/>
                </a:solidFill>
              </a:defRPr>
            </a:lvl3pPr>
            <a:lvl4pPr algn="r">
              <a:spcBef>
                <a:spcPts val="0"/>
              </a:spcBef>
              <a:buFontTx/>
              <a:buNone/>
              <a:defRPr sz="800" cap="none">
                <a:solidFill>
                  <a:schemeClr val="tx1"/>
                </a:solidFill>
              </a:defRPr>
            </a:lvl4pPr>
            <a:lvl5pPr marL="0" indent="0" algn="r">
              <a:spcBef>
                <a:spcPts val="0"/>
              </a:spcBef>
              <a:buFontTx/>
              <a:buNone/>
              <a:defRPr sz="800" cap="none">
                <a:solidFill>
                  <a:schemeClr val="tx1"/>
                </a:solidFill>
              </a:defRPr>
            </a:lvl5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378271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5435599" y="950914"/>
            <a:ext cx="3313113" cy="3708400"/>
          </a:xfrm>
        </p:spPr>
        <p:txBody>
          <a:bodyPr/>
          <a:lstStyle>
            <a:lvl1pPr>
              <a:lnSpc>
                <a:spcPct val="100000"/>
              </a:lnSpc>
              <a:defRPr sz="1000" b="1"/>
            </a:lvl1pPr>
            <a:lvl2pPr>
              <a:lnSpc>
                <a:spcPct val="130000"/>
              </a:lnSpc>
              <a:defRPr sz="800"/>
            </a:lvl2pPr>
            <a:lvl3pPr>
              <a:lnSpc>
                <a:spcPct val="120000"/>
              </a:lnSpc>
              <a:defRPr sz="800"/>
            </a:lvl3pPr>
            <a:lvl4pPr>
              <a:lnSpc>
                <a:spcPct val="130000"/>
              </a:lnSpc>
              <a:spcBef>
                <a:spcPts val="900"/>
              </a:spcBef>
              <a:defRPr sz="800"/>
            </a:lvl4pPr>
            <a:lvl5pPr>
              <a:defRPr sz="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r>
              <a:rPr lang="fr-FR"/>
              <a:t>JJ/MM/AAAA</a:t>
            </a:r>
          </a:p>
        </p:txBody>
      </p:sp>
      <p:sp>
        <p:nvSpPr>
          <p:cNvPr id="7" name="Espace réservé du pied de page 6"/>
          <p:cNvSpPr>
            <a:spLocks noGrp="1"/>
          </p:cNvSpPr>
          <p:nvPr>
            <p:ph type="ftr" sz="quarter" idx="11"/>
          </p:nvPr>
        </p:nvSpPr>
        <p:spPr/>
        <p:txBody>
          <a:bodyPr/>
          <a:lstStyle>
            <a:lvl1pPr algn="r">
              <a:defRPr/>
            </a:lvl1pPr>
          </a:lstStyle>
          <a:p>
            <a:r>
              <a:rPr lang="fr-FR"/>
              <a:t>TITRE DE LA PRÉSENTATION</a:t>
            </a:r>
            <a:endParaRPr lang="fr-FR" dirty="0"/>
          </a:p>
        </p:txBody>
      </p:sp>
      <p:sp>
        <p:nvSpPr>
          <p:cNvPr id="9" name="Espace réservé du texte 8"/>
          <p:cNvSpPr>
            <a:spLocks noGrp="1"/>
          </p:cNvSpPr>
          <p:nvPr>
            <p:ph type="body" sz="quarter" idx="13"/>
          </p:nvPr>
        </p:nvSpPr>
        <p:spPr>
          <a:xfrm>
            <a:off x="3023381" y="4083918"/>
            <a:ext cx="2160687" cy="575395"/>
          </a:xfrm>
        </p:spPr>
        <p:txBody>
          <a:bodyPr>
            <a:noAutofit/>
          </a:bodyPr>
          <a:lstStyle>
            <a:lvl1pPr algn="r">
              <a:spcBef>
                <a:spcPts val="0"/>
              </a:spcBef>
              <a:buFontTx/>
              <a:buNone/>
              <a:defRPr sz="800" b="1" cap="none">
                <a:solidFill>
                  <a:schemeClr val="tx1"/>
                </a:solidFill>
              </a:defRPr>
            </a:lvl1pPr>
            <a:lvl2pPr algn="r">
              <a:lnSpc>
                <a:spcPct val="90000"/>
              </a:lnSpc>
              <a:spcBef>
                <a:spcPts val="400"/>
              </a:spcBef>
              <a:buFontTx/>
              <a:buNone/>
              <a:defRPr sz="600" cap="all" baseline="0">
                <a:solidFill>
                  <a:schemeClr val="tx2"/>
                </a:solidFill>
              </a:defRPr>
            </a:lvl2pPr>
            <a:lvl3pPr algn="r">
              <a:spcBef>
                <a:spcPts val="0"/>
              </a:spcBef>
              <a:buFontTx/>
              <a:buNone/>
              <a:defRPr sz="800" cap="none">
                <a:solidFill>
                  <a:schemeClr val="tx1"/>
                </a:solidFill>
              </a:defRPr>
            </a:lvl3pPr>
            <a:lvl4pPr algn="r">
              <a:spcBef>
                <a:spcPts val="0"/>
              </a:spcBef>
              <a:buFontTx/>
              <a:buNone/>
              <a:defRPr sz="800" cap="none">
                <a:solidFill>
                  <a:schemeClr val="tx1"/>
                </a:solidFill>
              </a:defRPr>
            </a:lvl4pPr>
            <a:lvl5pPr marL="0" indent="0" algn="r">
              <a:spcBef>
                <a:spcPts val="0"/>
              </a:spcBef>
              <a:buFontTx/>
              <a:buNone/>
              <a:defRPr sz="800" cap="none">
                <a:solidFill>
                  <a:schemeClr val="tx1"/>
                </a:solidFill>
              </a:defRPr>
            </a:lvl5pPr>
          </a:lstStyle>
          <a:p>
            <a:pPr lvl="0"/>
            <a:r>
              <a:rPr lang="fr-FR"/>
              <a:t>Modifiez les styles du texte du masque</a:t>
            </a:r>
          </a:p>
          <a:p>
            <a:pPr lvl="1"/>
            <a:r>
              <a:rPr lang="fr-FR"/>
              <a:t>Deuxième niveau</a:t>
            </a:r>
          </a:p>
        </p:txBody>
      </p:sp>
      <p:sp>
        <p:nvSpPr>
          <p:cNvPr id="5" name="Arrondir un rectangle à un seul coin 4"/>
          <p:cNvSpPr/>
          <p:nvPr userDrawn="1"/>
        </p:nvSpPr>
        <p:spPr>
          <a:xfrm>
            <a:off x="0" y="950913"/>
            <a:ext cx="5184068" cy="3060997"/>
          </a:xfrm>
          <a:prstGeom prst="round1Rect">
            <a:avLst>
              <a:gd name="adj" fmla="val 822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094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JJ/MM/AAAA</a:t>
            </a:r>
          </a:p>
        </p:txBody>
      </p:sp>
      <p:sp>
        <p:nvSpPr>
          <p:cNvPr id="4" name="Espace réservé du pied de page 3"/>
          <p:cNvSpPr>
            <a:spLocks noGrp="1"/>
          </p:cNvSpPr>
          <p:nvPr>
            <p:ph type="ftr" sz="quarter" idx="11"/>
          </p:nvPr>
        </p:nvSpPr>
        <p:spPr/>
        <p:txBody>
          <a:bodyPr/>
          <a:lstStyle/>
          <a:p>
            <a:pPr algn="r"/>
            <a:r>
              <a:rPr lang="fr-FR"/>
              <a:t>TITRE DE LA PRÉSENTATION</a:t>
            </a:r>
            <a:endParaRPr lang="fr-FR" dirty="0"/>
          </a:p>
        </p:txBody>
      </p:sp>
    </p:spTree>
    <p:extLst>
      <p:ext uri="{BB962C8B-B14F-4D97-AF65-F5344CB8AC3E}">
        <p14:creationId xmlns:p14="http://schemas.microsoft.com/office/powerpoint/2010/main" val="38926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ô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4"/>
          <p:cNvSpPr>
            <a:spLocks noGrp="1"/>
          </p:cNvSpPr>
          <p:nvPr>
            <p:ph type="body" sz="quarter" idx="10"/>
          </p:nvPr>
        </p:nvSpPr>
        <p:spPr>
          <a:xfrm>
            <a:off x="1763713" y="3629241"/>
            <a:ext cx="2808287" cy="863600"/>
          </a:xfrm>
        </p:spPr>
        <p:txBody>
          <a:bodyPr>
            <a:normAutofit/>
          </a:bodyPr>
          <a:lstStyle>
            <a:lvl1pPr marL="0" indent="0">
              <a:lnSpc>
                <a:spcPct val="100000"/>
              </a:lnSpc>
              <a:spcBef>
                <a:spcPts val="0"/>
              </a:spcBef>
              <a:buFontTx/>
              <a:buNone/>
              <a:defRPr sz="800" cap="none" baseline="0">
                <a:solidFill>
                  <a:schemeClr val="tx1"/>
                </a:solidFill>
              </a:defRPr>
            </a:lvl1pPr>
            <a:lvl2pPr marL="0" indent="0">
              <a:lnSpc>
                <a:spcPct val="100000"/>
              </a:lnSpc>
              <a:spcBef>
                <a:spcPts val="300"/>
              </a:spcBef>
              <a:buFontTx/>
              <a:buNone/>
              <a:defRPr sz="600">
                <a:solidFill>
                  <a:schemeClr val="tx2"/>
                </a:solidFill>
              </a:defRPr>
            </a:lvl2pPr>
            <a:lvl3pPr marL="0" indent="0">
              <a:lnSpc>
                <a:spcPct val="100000"/>
              </a:lnSpc>
              <a:spcBef>
                <a:spcPts val="300"/>
              </a:spcBef>
              <a:buFontTx/>
              <a:buNone/>
              <a:defRPr sz="600"/>
            </a:lvl3pPr>
            <a:lvl4pPr marL="0" indent="0">
              <a:lnSpc>
                <a:spcPct val="100000"/>
              </a:lnSpc>
              <a:spcBef>
                <a:spcPts val="600"/>
              </a:spcBef>
              <a:buFontTx/>
              <a:buNone/>
              <a:defRPr sz="600" cap="all" baseline="0"/>
            </a:lvl4pPr>
            <a:lvl5pPr marL="0" indent="0">
              <a:lnSpc>
                <a:spcPct val="100000"/>
              </a:lnSpc>
              <a:spcBef>
                <a:spcPts val="300"/>
              </a:spcBef>
              <a:buFontTx/>
              <a:buNone/>
              <a:defRPr sz="600" b="1" cap="all" baseline="0">
                <a:solidFill>
                  <a:schemeClr val="tx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Rectangle 1">
            <a:hlinkClick r:id="rId3"/>
          </p:cNvPr>
          <p:cNvSpPr/>
          <p:nvPr userDrawn="1"/>
        </p:nvSpPr>
        <p:spPr>
          <a:xfrm>
            <a:off x="287524" y="4840002"/>
            <a:ext cx="190821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000"/>
          </a:p>
        </p:txBody>
      </p:sp>
    </p:spTree>
    <p:extLst>
      <p:ext uri="{BB962C8B-B14F-4D97-AF65-F5344CB8AC3E}">
        <p14:creationId xmlns:p14="http://schemas.microsoft.com/office/powerpoint/2010/main" val="409567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79487" y="107002"/>
            <a:ext cx="7769223" cy="540060"/>
          </a:xfrm>
          <a:prstGeom prst="rect">
            <a:avLst/>
          </a:prstGeom>
        </p:spPr>
        <p:txBody>
          <a:bodyPr vert="horz" lIns="36000" tIns="0" rIns="36000" bIns="0" rtlCol="0" anchor="b">
            <a:normAutofit/>
          </a:bodyPr>
          <a:lstStyle/>
          <a:p>
            <a:r>
              <a:rPr lang="fr-FR" dirty="0"/>
              <a:t>Modifiez le style du titre</a:t>
            </a:r>
          </a:p>
        </p:txBody>
      </p:sp>
      <p:sp>
        <p:nvSpPr>
          <p:cNvPr id="3" name="Espace réservé du texte 2"/>
          <p:cNvSpPr>
            <a:spLocks noGrp="1"/>
          </p:cNvSpPr>
          <p:nvPr>
            <p:ph type="body" idx="1"/>
          </p:nvPr>
        </p:nvSpPr>
        <p:spPr>
          <a:xfrm>
            <a:off x="979487" y="950913"/>
            <a:ext cx="7769225" cy="3709068"/>
          </a:xfrm>
          <a:prstGeom prst="rect">
            <a:avLst/>
          </a:prstGeom>
        </p:spPr>
        <p:txBody>
          <a:bodyPr vert="horz" lIns="36000" tIns="0" rIns="3600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016008" y="4821812"/>
            <a:ext cx="432000" cy="76944"/>
          </a:xfrm>
          <a:prstGeom prst="rect">
            <a:avLst/>
          </a:prstGeom>
          <a:noFill/>
        </p:spPr>
        <p:txBody>
          <a:bodyPr wrap="none" lIns="0" tIns="0" rIns="0" bIns="0" rtlCol="0" anchor="b" anchorCtr="0">
            <a:noAutofit/>
          </a:bodyPr>
          <a:lstStyle>
            <a:lvl1pPr algn="ctr">
              <a:defRPr lang="fr-FR" sz="500" smtClean="0">
                <a:solidFill>
                  <a:schemeClr val="tx2"/>
                </a:solidFill>
              </a:defRPr>
            </a:lvl1pPr>
          </a:lstStyle>
          <a:p>
            <a:r>
              <a:rPr lang="fr-FR"/>
              <a:t>JJ/MM/AAAA</a:t>
            </a:r>
          </a:p>
        </p:txBody>
      </p:sp>
      <p:sp>
        <p:nvSpPr>
          <p:cNvPr id="5" name="Espace réservé du pied de page 4"/>
          <p:cNvSpPr>
            <a:spLocks noGrp="1"/>
          </p:cNvSpPr>
          <p:nvPr>
            <p:ph type="ftr" sz="quarter" idx="3"/>
          </p:nvPr>
        </p:nvSpPr>
        <p:spPr>
          <a:xfrm>
            <a:off x="4619294" y="4821812"/>
            <a:ext cx="3312368" cy="76944"/>
          </a:xfrm>
          <a:prstGeom prst="rect">
            <a:avLst/>
          </a:prstGeom>
          <a:noFill/>
        </p:spPr>
        <p:txBody>
          <a:bodyPr wrap="none" lIns="0" tIns="0" rIns="0" bIns="0" rtlCol="0" anchor="b" anchorCtr="0">
            <a:noAutofit/>
          </a:bodyPr>
          <a:lstStyle>
            <a:lvl1pPr>
              <a:defRPr lang="fr-FR" sz="500">
                <a:solidFill>
                  <a:schemeClr val="tx2"/>
                </a:solidFill>
              </a:defRPr>
            </a:lvl1pPr>
          </a:lstStyle>
          <a:p>
            <a:pPr algn="r"/>
            <a:r>
              <a:rPr lang="fr-FR"/>
              <a:t>TITRE DE LA PRÉSENTATION</a:t>
            </a:r>
            <a:endParaRPr lang="fr-FR" dirty="0"/>
          </a:p>
        </p:txBody>
      </p:sp>
      <p:sp>
        <p:nvSpPr>
          <p:cNvPr id="8" name="ZoneTexte 7"/>
          <p:cNvSpPr txBox="1"/>
          <p:nvPr/>
        </p:nvSpPr>
        <p:spPr>
          <a:xfrm>
            <a:off x="8460472" y="4821812"/>
            <a:ext cx="360000" cy="76944"/>
          </a:xfrm>
          <a:prstGeom prst="rect">
            <a:avLst/>
          </a:prstGeom>
          <a:noFill/>
        </p:spPr>
        <p:txBody>
          <a:bodyPr wrap="none" lIns="0" tIns="0" rIns="0" bIns="0" rtlCol="0" anchor="b" anchorCtr="0">
            <a:noAutofit/>
          </a:bodyPr>
          <a:lstStyle/>
          <a:p>
            <a:pPr algn="l"/>
            <a:r>
              <a:rPr lang="fr-FR" sz="500" dirty="0">
                <a:solidFill>
                  <a:schemeClr val="tx2"/>
                </a:solidFill>
                <a:sym typeface="Symbol"/>
              </a:rPr>
              <a:t></a:t>
            </a:r>
            <a:r>
              <a:rPr lang="fr-FR" sz="500" dirty="0">
                <a:solidFill>
                  <a:schemeClr val="tx2"/>
                </a:solidFill>
              </a:rPr>
              <a:t>  </a:t>
            </a:r>
            <a:r>
              <a:rPr lang="fr-FR" sz="500" b="1" dirty="0">
                <a:solidFill>
                  <a:schemeClr val="tx2"/>
                </a:solidFill>
              </a:rPr>
              <a:t>PAGE </a:t>
            </a:r>
            <a:fld id="{7B41562F-EC7A-4AE4-BA35-A2227770BFFD}" type="slidenum">
              <a:rPr lang="fr-FR" sz="500" b="1" smtClean="0">
                <a:solidFill>
                  <a:schemeClr val="tx2"/>
                </a:solidFill>
              </a:rPr>
              <a:pPr algn="l"/>
              <a:t>‹N°›</a:t>
            </a:fld>
            <a:endParaRPr lang="fr-FR" sz="500" b="1" dirty="0">
              <a:solidFill>
                <a:schemeClr val="tx2"/>
              </a:solidFill>
            </a:endParaRPr>
          </a:p>
        </p:txBody>
      </p:sp>
      <p:sp>
        <p:nvSpPr>
          <p:cNvPr id="9" name="ZoneTexte 8"/>
          <p:cNvSpPr txBox="1"/>
          <p:nvPr/>
        </p:nvSpPr>
        <p:spPr>
          <a:xfrm>
            <a:off x="7948138" y="4821812"/>
            <a:ext cx="72000" cy="76944"/>
          </a:xfrm>
          <a:prstGeom prst="rect">
            <a:avLst/>
          </a:prstGeom>
          <a:noFill/>
        </p:spPr>
        <p:txBody>
          <a:bodyPr wrap="none" lIns="0" tIns="0" rIns="0" bIns="0" rtlCol="0" anchor="b" anchorCtr="0">
            <a:noAutofit/>
          </a:bodyPr>
          <a:lstStyle/>
          <a:p>
            <a:pPr algn="ctr"/>
            <a:r>
              <a:rPr lang="fr-FR" sz="500" dirty="0">
                <a:solidFill>
                  <a:schemeClr val="tx2"/>
                </a:solidFill>
                <a:sym typeface="Symbol"/>
              </a:rPr>
              <a:t></a:t>
            </a:r>
            <a:endParaRPr lang="fr-FR" sz="500" b="1" dirty="0">
              <a:solidFill>
                <a:schemeClr val="tx2"/>
              </a:solidFill>
            </a:endParaRPr>
          </a:p>
        </p:txBody>
      </p:sp>
    </p:spTree>
    <p:extLst>
      <p:ext uri="{BB962C8B-B14F-4D97-AF65-F5344CB8AC3E}">
        <p14:creationId xmlns:p14="http://schemas.microsoft.com/office/powerpoint/2010/main" val="1387804116"/>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 id="2147483650" r:id="rId4"/>
    <p:sldLayoutId id="2147483653" r:id="rId5"/>
    <p:sldLayoutId id="2147483654" r:id="rId6"/>
    <p:sldLayoutId id="2147483655" r:id="rId7"/>
    <p:sldLayoutId id="2147483656" r:id="rId8"/>
  </p:sldLayoutIdLst>
  <p:hf sldNum="0" hdr="0"/>
  <p:txStyles>
    <p:titleStyle>
      <a:lvl1pPr algn="l" defTabSz="914400" rtl="0" eaLnBrk="1" latinLnBrk="0" hangingPunct="1">
        <a:lnSpc>
          <a:spcPct val="90000"/>
        </a:lnSpc>
        <a:spcBef>
          <a:spcPct val="0"/>
        </a:spcBef>
        <a:buNone/>
        <a:defRPr sz="1500" b="1" kern="1200" cap="all"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800"/>
        </a:spcBef>
        <a:buFontTx/>
        <a:buNone/>
        <a:defRPr sz="1200" b="0" kern="1200" cap="all" baseline="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1000" b="1" kern="1200" cap="all" baseline="0">
          <a:solidFill>
            <a:schemeClr val="tx1"/>
          </a:solidFill>
          <a:latin typeface="+mn-lt"/>
          <a:ea typeface="+mn-ea"/>
          <a:cs typeface="+mn-cs"/>
        </a:defRPr>
      </a:lvl2pPr>
      <a:lvl3pPr marL="0" indent="0" algn="l" defTabSz="914400" rtl="0" eaLnBrk="1" latinLnBrk="0" hangingPunct="1">
        <a:lnSpc>
          <a:spcPct val="110000"/>
        </a:lnSpc>
        <a:spcBef>
          <a:spcPts val="600"/>
        </a:spcBef>
        <a:buFontTx/>
        <a:buNone/>
        <a:defRPr sz="1000" b="1" kern="1200">
          <a:solidFill>
            <a:schemeClr val="tx1"/>
          </a:solidFill>
          <a:latin typeface="+mn-lt"/>
          <a:ea typeface="+mn-ea"/>
          <a:cs typeface="+mn-cs"/>
        </a:defRPr>
      </a:lvl3pPr>
      <a:lvl4pPr marL="0" indent="0" algn="l" defTabSz="914400" rtl="0" eaLnBrk="1" latinLnBrk="0" hangingPunct="1">
        <a:lnSpc>
          <a:spcPct val="110000"/>
        </a:lnSpc>
        <a:spcBef>
          <a:spcPts val="600"/>
        </a:spcBef>
        <a:buFontTx/>
        <a:buNone/>
        <a:defRPr sz="1000" kern="1200">
          <a:solidFill>
            <a:schemeClr val="tx1"/>
          </a:solidFill>
          <a:latin typeface="+mn-lt"/>
          <a:ea typeface="+mn-ea"/>
          <a:cs typeface="+mn-cs"/>
        </a:defRPr>
      </a:lvl4pPr>
      <a:lvl5pPr marL="144000" indent="-144000" algn="l" defTabSz="914400" rtl="0" eaLnBrk="1" latinLnBrk="0" hangingPunct="1">
        <a:lnSpc>
          <a:spcPct val="110000"/>
        </a:lnSpc>
        <a:spcBef>
          <a:spcPts val="300"/>
        </a:spcBef>
        <a:buClr>
          <a:schemeClr val="tx2"/>
        </a:buClr>
        <a:buSzPct val="90000"/>
        <a:buFont typeface="Wingdings" panose="05000000000000000000" pitchFamily="2" charset="2"/>
        <a:buChar char="l"/>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5686"/>
            <a:ext cx="9144000" cy="2664296"/>
          </a:xfrm>
          <a:prstGeom prst="rect">
            <a:avLst/>
          </a:prstGeom>
        </p:spPr>
      </p:pic>
      <p:sp>
        <p:nvSpPr>
          <p:cNvPr id="2" name="Rectangle 1"/>
          <p:cNvSpPr/>
          <p:nvPr/>
        </p:nvSpPr>
        <p:spPr>
          <a:xfrm>
            <a:off x="4415547" y="2387084"/>
            <a:ext cx="312906" cy="369332"/>
          </a:xfrm>
          <a:prstGeom prst="rect">
            <a:avLst/>
          </a:prstGeom>
        </p:spPr>
        <p:txBody>
          <a:bodyPr wrap="none">
            <a:spAutoFit/>
          </a:bodyPr>
          <a:lstStyle/>
          <a:p>
            <a:r>
              <a:rPr lang="fr-FR" b="1" dirty="0"/>
              <a:t>à</a:t>
            </a:r>
            <a:endParaRPr lang="en-US" dirty="0"/>
          </a:p>
        </p:txBody>
      </p:sp>
    </p:spTree>
    <p:extLst>
      <p:ext uri="{BB962C8B-B14F-4D97-AF65-F5344CB8AC3E}">
        <p14:creationId xmlns:p14="http://schemas.microsoft.com/office/powerpoint/2010/main" val="388895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a:t>
            </a:r>
            <a:r>
              <a:rPr lang="fr-FR" dirty="0" smtClean="0"/>
              <a:t>. </a:t>
            </a:r>
            <a:r>
              <a:rPr lang="en-US" dirty="0" smtClean="0"/>
              <a:t>L</a:t>
            </a:r>
            <a:r>
              <a:rPr lang="fr-FR" dirty="0" smtClean="0"/>
              <a:t>a croissance du flux migratoire des syriens vers le l’E</a:t>
            </a:r>
            <a:r>
              <a:rPr lang="fr-FR" cap="none" dirty="0" smtClean="0"/>
              <a:t>urope</a:t>
            </a:r>
            <a:endParaRPr lang="fr-FR" cap="none" dirty="0"/>
          </a:p>
        </p:txBody>
      </p:sp>
      <p:sp>
        <p:nvSpPr>
          <p:cNvPr id="7" name="Espace réservé du contenu 6"/>
          <p:cNvSpPr>
            <a:spLocks noGrp="1"/>
          </p:cNvSpPr>
          <p:nvPr>
            <p:ph idx="1"/>
          </p:nvPr>
        </p:nvSpPr>
        <p:spPr>
          <a:xfrm>
            <a:off x="979487" y="699542"/>
            <a:ext cx="7408937" cy="3960439"/>
          </a:xfrm>
        </p:spPr>
        <p:txBody>
          <a:bodyPr>
            <a:normAutofit/>
          </a:bodyPr>
          <a:lstStyle/>
          <a:p>
            <a:pPr lvl="3" algn="just"/>
            <a:endParaRPr lang="fr-FR" sz="1200" dirty="0" smtClean="0"/>
          </a:p>
          <a:p>
            <a:pPr marL="0" lvl="4" indent="0" algn="ctr">
              <a:buNone/>
            </a:pPr>
            <a:r>
              <a:rPr lang="fr-FR" sz="2000" b="1" dirty="0" smtClean="0">
                <a:solidFill>
                  <a:schemeClr val="accent1"/>
                </a:solidFill>
              </a:rPr>
              <a:t>LA FRANCE</a:t>
            </a:r>
            <a:endParaRPr lang="fr-FR" sz="2000" b="1" dirty="0">
              <a:solidFill>
                <a:schemeClr val="accent1"/>
              </a:solidFill>
            </a:endParaRPr>
          </a:p>
          <a:p>
            <a:pPr marL="0" lvl="4" indent="0" algn="ctr">
              <a:buNone/>
            </a:pPr>
            <a:endParaRPr lang="fr-FR" sz="1200" b="1" u="sng" dirty="0" smtClean="0">
              <a:solidFill>
                <a:srgbClr val="000000"/>
              </a:solidFill>
            </a:endParaRPr>
          </a:p>
          <a:p>
            <a:pPr marL="0" lvl="4" indent="0" algn="ctr">
              <a:buNone/>
            </a:pPr>
            <a:endParaRPr lang="fr-FR" sz="1200" b="1" u="sng" dirty="0" smtClean="0"/>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7614"/>
            <a:ext cx="7344816" cy="3240360"/>
          </a:xfrm>
          <a:prstGeom prst="rect">
            <a:avLst/>
          </a:prstGeom>
          <a:noFill/>
          <a:ln>
            <a:noFill/>
          </a:ln>
        </p:spPr>
      </p:pic>
    </p:spTree>
    <p:extLst>
      <p:ext uri="{BB962C8B-B14F-4D97-AF65-F5344CB8AC3E}">
        <p14:creationId xmlns:p14="http://schemas.microsoft.com/office/powerpoint/2010/main" val="7389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a:t>
            </a:r>
            <a:r>
              <a:rPr lang="fr-FR" dirty="0" smtClean="0"/>
              <a:t>. </a:t>
            </a:r>
            <a:r>
              <a:rPr lang="en-US" dirty="0" smtClean="0"/>
              <a:t>L</a:t>
            </a:r>
            <a:r>
              <a:rPr lang="fr-FR" dirty="0" smtClean="0"/>
              <a:t>a croissance du flux migratoire des syriens vers le l’E</a:t>
            </a:r>
            <a:r>
              <a:rPr lang="fr-FR" cap="none" dirty="0" smtClean="0"/>
              <a:t>urope</a:t>
            </a:r>
            <a:endParaRPr lang="fr-FR" cap="none" dirty="0"/>
          </a:p>
        </p:txBody>
      </p:sp>
      <p:sp>
        <p:nvSpPr>
          <p:cNvPr id="7" name="Espace réservé du contenu 6"/>
          <p:cNvSpPr>
            <a:spLocks noGrp="1"/>
          </p:cNvSpPr>
          <p:nvPr>
            <p:ph idx="1"/>
          </p:nvPr>
        </p:nvSpPr>
        <p:spPr>
          <a:xfrm>
            <a:off x="979487" y="699542"/>
            <a:ext cx="7408937" cy="3960439"/>
          </a:xfrm>
        </p:spPr>
        <p:txBody>
          <a:bodyPr>
            <a:normAutofit/>
          </a:bodyPr>
          <a:lstStyle/>
          <a:p>
            <a:pPr lvl="3" algn="just"/>
            <a:endParaRPr lang="fr-FR" sz="1200" dirty="0" smtClean="0"/>
          </a:p>
          <a:p>
            <a:pPr marL="0" lvl="4" indent="0" algn="ctr">
              <a:buNone/>
            </a:pPr>
            <a:r>
              <a:rPr lang="fr-FR" sz="2000" b="1" dirty="0" smtClean="0">
                <a:solidFill>
                  <a:schemeClr val="accent1"/>
                </a:solidFill>
              </a:rPr>
              <a:t>LA FRANCE</a:t>
            </a:r>
            <a:endParaRPr lang="fr-FR" sz="2000" b="1" dirty="0">
              <a:solidFill>
                <a:schemeClr val="accent1"/>
              </a:solidFill>
            </a:endParaRPr>
          </a:p>
          <a:p>
            <a:pPr marL="0" lvl="4" indent="0" algn="ctr">
              <a:buNone/>
            </a:pPr>
            <a:endParaRPr lang="fr-FR" sz="1200" b="1" u="sng" dirty="0" smtClean="0">
              <a:solidFill>
                <a:srgbClr val="000000"/>
              </a:solidFill>
            </a:endParaRPr>
          </a:p>
          <a:p>
            <a:pPr marL="0" lvl="4" indent="0" algn="ctr">
              <a:buNone/>
            </a:pPr>
            <a:endParaRPr lang="fr-FR" sz="1200" b="1" u="sng" dirty="0" smtClean="0"/>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47614"/>
            <a:ext cx="7776864" cy="3168352"/>
          </a:xfrm>
          <a:prstGeom prst="rect">
            <a:avLst/>
          </a:prstGeom>
          <a:noFill/>
          <a:ln>
            <a:noFill/>
          </a:ln>
        </p:spPr>
      </p:pic>
    </p:spTree>
    <p:extLst>
      <p:ext uri="{BB962C8B-B14F-4D97-AF65-F5344CB8AC3E}">
        <p14:creationId xmlns:p14="http://schemas.microsoft.com/office/powerpoint/2010/main" val="147754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a:t>
            </a:r>
            <a:r>
              <a:rPr lang="fr-FR" dirty="0" smtClean="0"/>
              <a:t>. </a:t>
            </a:r>
            <a:r>
              <a:rPr lang="en-US" dirty="0" smtClean="0"/>
              <a:t>L</a:t>
            </a:r>
            <a:r>
              <a:rPr lang="fr-FR" dirty="0" smtClean="0"/>
              <a:t>a croissance du flux migratoire des syriens vers le l’E</a:t>
            </a:r>
            <a:r>
              <a:rPr lang="fr-FR" cap="none" dirty="0" smtClean="0"/>
              <a:t>urope</a:t>
            </a:r>
            <a:endParaRPr lang="fr-FR" cap="none" dirty="0"/>
          </a:p>
        </p:txBody>
      </p:sp>
      <p:sp>
        <p:nvSpPr>
          <p:cNvPr id="7" name="Espace réservé du contenu 6"/>
          <p:cNvSpPr>
            <a:spLocks noGrp="1"/>
          </p:cNvSpPr>
          <p:nvPr>
            <p:ph idx="1"/>
          </p:nvPr>
        </p:nvSpPr>
        <p:spPr>
          <a:xfrm>
            <a:off x="979487" y="699542"/>
            <a:ext cx="7408937" cy="3960439"/>
          </a:xfrm>
        </p:spPr>
        <p:txBody>
          <a:bodyPr>
            <a:normAutofit/>
          </a:bodyPr>
          <a:lstStyle/>
          <a:p>
            <a:pPr lvl="3" algn="just"/>
            <a:endParaRPr lang="fr-FR" sz="1200" dirty="0" smtClean="0"/>
          </a:p>
          <a:p>
            <a:pPr marL="0" lvl="4" indent="0" algn="ctr">
              <a:buNone/>
            </a:pPr>
            <a:r>
              <a:rPr lang="fr-FR" sz="2000" b="1" dirty="0" smtClean="0">
                <a:solidFill>
                  <a:schemeClr val="accent1"/>
                </a:solidFill>
              </a:rPr>
              <a:t>LA FRANCE</a:t>
            </a:r>
            <a:endParaRPr lang="fr-FR" sz="2000" b="1" dirty="0">
              <a:solidFill>
                <a:schemeClr val="accent1"/>
              </a:solidFill>
            </a:endParaRPr>
          </a:p>
          <a:p>
            <a:pPr marL="0" lvl="4" indent="0" algn="ctr">
              <a:buNone/>
            </a:pPr>
            <a:endParaRPr lang="fr-FR" sz="1200" b="1" u="sng" dirty="0" smtClean="0">
              <a:solidFill>
                <a:srgbClr val="000000"/>
              </a:solidFill>
            </a:endParaRPr>
          </a:p>
          <a:p>
            <a:pPr marL="0" lvl="4" indent="0" algn="ctr">
              <a:buNone/>
            </a:pPr>
            <a:endParaRPr lang="fr-FR" sz="1200" b="1" u="sng" dirty="0" smtClean="0"/>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75606"/>
            <a:ext cx="7920880" cy="3469382"/>
          </a:xfrm>
          <a:prstGeom prst="rect">
            <a:avLst/>
          </a:prstGeom>
          <a:noFill/>
          <a:ln>
            <a:noFill/>
          </a:ln>
        </p:spPr>
      </p:pic>
    </p:spTree>
    <p:extLst>
      <p:ext uri="{BB962C8B-B14F-4D97-AF65-F5344CB8AC3E}">
        <p14:creationId xmlns:p14="http://schemas.microsoft.com/office/powerpoint/2010/main" val="86210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908887300"/>
              </p:ext>
            </p:extLst>
          </p:nvPr>
        </p:nvGraphicFramePr>
        <p:xfrm>
          <a:off x="4391980" y="2613916"/>
          <a:ext cx="4356732" cy="1754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1"/>
          </p:nvPr>
        </p:nvSpPr>
        <p:spPr/>
        <p:txBody>
          <a:bodyPr>
            <a:normAutofit fontScale="92500" lnSpcReduction="20000"/>
          </a:bodyPr>
          <a:lstStyle/>
          <a:p>
            <a:pPr marL="400050" lvl="0" indent="-400050" algn="just">
              <a:buFont typeface="+mj-lt"/>
              <a:buAutoNum type="romanUcPeriod"/>
            </a:pPr>
            <a:r>
              <a:rPr lang="fr-FR" sz="1800" dirty="0" smtClean="0"/>
              <a:t>LA </a:t>
            </a:r>
            <a:r>
              <a:rPr lang="fr-FR" sz="1800" dirty="0"/>
              <a:t>QUALIFICATION JURIDIQUE </a:t>
            </a:r>
            <a:r>
              <a:rPr lang="fr-FR" sz="1800" dirty="0" smtClean="0"/>
              <a:t>    DU </a:t>
            </a:r>
            <a:r>
              <a:rPr lang="fr-FR" sz="1800" dirty="0"/>
              <a:t>STATUT DES MIGRANTS SYRIENS </a:t>
            </a:r>
            <a:endParaRPr lang="en-US" sz="1800" dirty="0"/>
          </a:p>
        </p:txBody>
      </p:sp>
      <p:pic>
        <p:nvPicPr>
          <p:cNvPr id="9" name="Picture Placeholder 8"/>
          <p:cNvPicPr>
            <a:picLocks noGrp="1" noChangeAspect="1"/>
          </p:cNvPicPr>
          <p:nvPr>
            <p:ph type="pic" sz="quarter" idx="12"/>
          </p:nvPr>
        </p:nvPicPr>
        <p:blipFill rotWithShape="1">
          <a:blip r:embed="rId7"/>
          <a:srcRect l="584" t="379" r="-103" b="-379"/>
          <a:stretch/>
        </p:blipFill>
        <p:spPr/>
      </p:pic>
      <p:sp>
        <p:nvSpPr>
          <p:cNvPr id="5" name="Date Placeholder 4"/>
          <p:cNvSpPr>
            <a:spLocks noGrp="1"/>
          </p:cNvSpPr>
          <p:nvPr>
            <p:ph type="dt" sz="half" idx="2"/>
          </p:nvPr>
        </p:nvSpPr>
        <p:spPr/>
        <p:txBody>
          <a:bodyPr/>
          <a:lstStyle/>
          <a:p>
            <a:r>
              <a:rPr lang="fr-FR" smtClean="0"/>
              <a:t>JJ/MM/AAAA</a:t>
            </a:r>
            <a:endParaRPr lang="fr-FR"/>
          </a:p>
        </p:txBody>
      </p:sp>
      <p:sp>
        <p:nvSpPr>
          <p:cNvPr id="6" name="Footer Placeholder 5"/>
          <p:cNvSpPr>
            <a:spLocks noGrp="1"/>
          </p:cNvSpPr>
          <p:nvPr>
            <p:ph type="ftr" sz="quarter" idx="13"/>
          </p:nvPr>
        </p:nvSpPr>
        <p:spPr/>
        <p:txBody>
          <a:bodyPr/>
          <a:lstStyle/>
          <a:p>
            <a:pPr algn="r"/>
            <a:r>
              <a:rPr lang="fr-FR" smtClean="0"/>
              <a:t>TITRE DE LA PRÉSENTATION</a:t>
            </a:r>
            <a:endParaRPr lang="fr-FR" dirty="0"/>
          </a:p>
        </p:txBody>
      </p:sp>
    </p:spTree>
    <p:extLst>
      <p:ext uri="{BB962C8B-B14F-4D97-AF65-F5344CB8AC3E}">
        <p14:creationId xmlns:p14="http://schemas.microsoft.com/office/powerpoint/2010/main" val="51797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00050" lvl="0" indent="-400050" algn="just">
              <a:buFont typeface="+mj-lt"/>
              <a:buAutoNum type="romanUcPeriod"/>
            </a:pPr>
            <a:r>
              <a:rPr lang="fr-FR" sz="1600" dirty="0">
                <a:solidFill>
                  <a:srgbClr val="5AB7B2"/>
                </a:solidFill>
              </a:rPr>
              <a:t>LA 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971600" y="843558"/>
            <a:ext cx="7560840" cy="3743993"/>
          </a:xfrm>
        </p:spPr>
        <p:txBody>
          <a:bodyPr>
            <a:normAutofit lnSpcReduction="10000"/>
          </a:bodyPr>
          <a:lstStyle/>
          <a:p>
            <a:pPr marL="342900" lvl="0" indent="-342900">
              <a:buAutoNum type="alphaUcPeriod"/>
            </a:pPr>
            <a:r>
              <a:rPr lang="fr-FR" sz="1600" b="1" dirty="0" smtClean="0"/>
              <a:t>Le </a:t>
            </a:r>
            <a:r>
              <a:rPr lang="fr-FR" sz="1600" b="1" dirty="0"/>
              <a:t>cas des patriotes syriens résidents au Liban</a:t>
            </a:r>
            <a:endParaRPr lang="en-US" sz="1600" dirty="0"/>
          </a:p>
          <a:p>
            <a:pPr algn="just"/>
            <a:r>
              <a:rPr lang="fr-FR" sz="1400" b="1" cap="none" dirty="0" smtClean="0">
                <a:solidFill>
                  <a:schemeClr val="tx1"/>
                </a:solidFill>
              </a:rPr>
              <a:t>Il est crucial de qualifier leur statut juridique en respectant la terminologie juridique propre au droit international. </a:t>
            </a:r>
            <a:endParaRPr lang="en-US" sz="1300" b="1" cap="none" dirty="0" smtClean="0">
              <a:solidFill>
                <a:schemeClr val="tx1"/>
              </a:solidFill>
            </a:endParaRPr>
          </a:p>
          <a:p>
            <a:pPr algn="just"/>
            <a:r>
              <a:rPr lang="fr-FR" sz="1400" b="1" cap="none" dirty="0">
                <a:solidFill>
                  <a:schemeClr val="tx1"/>
                </a:solidFill>
              </a:rPr>
              <a:t>L</a:t>
            </a:r>
            <a:r>
              <a:rPr lang="fr-FR" sz="1400" b="1" cap="none" dirty="0" smtClean="0">
                <a:solidFill>
                  <a:schemeClr val="tx1"/>
                </a:solidFill>
              </a:rPr>
              <a:t>e terme « déplacés syriens » fréquemment employé s’avère incorrect, car les déplacés selon le droit international public, sont:</a:t>
            </a:r>
            <a:endParaRPr lang="en-US" sz="1300" b="1" cap="none" dirty="0" smtClean="0">
              <a:solidFill>
                <a:schemeClr val="tx1"/>
              </a:solidFill>
            </a:endParaRPr>
          </a:p>
          <a:p>
            <a:pPr algn="just"/>
            <a:r>
              <a:rPr lang="fr-FR" sz="1400" b="1" cap="none" dirty="0" smtClean="0">
                <a:solidFill>
                  <a:schemeClr val="tx1"/>
                </a:solidFill>
              </a:rPr>
              <a:t>«</a:t>
            </a:r>
            <a:r>
              <a:rPr lang="fr-FR" sz="1400" b="1" i="1" cap="none" dirty="0" smtClean="0">
                <a:solidFill>
                  <a:schemeClr val="tx1"/>
                </a:solidFill>
              </a:rPr>
              <a:t> des personnes ou des groupes de personnes qui ont été forcés ou contraints de fuir ou de quitter leur foyer ou leur lieu de résidence habituel, notamment en raison d’un conflit armé, de situations de violence généralisée, de violations des droits de l’homme ou de catastrophes naturelles ou provoquées par l’homme ou pour en éviter les effets, et </a:t>
            </a:r>
            <a:r>
              <a:rPr lang="fr-FR" sz="1400" b="1" i="1" u="sng" cap="none" dirty="0" smtClean="0">
                <a:solidFill>
                  <a:schemeClr val="tx1"/>
                </a:solidFill>
              </a:rPr>
              <a:t>qui n’ont pas franchi les frontières internationalement reconnues d’un Etat</a:t>
            </a:r>
            <a:r>
              <a:rPr lang="fr-FR" sz="1400" b="1" i="1" cap="none" dirty="0" smtClean="0">
                <a:solidFill>
                  <a:schemeClr val="tx1"/>
                </a:solidFill>
              </a:rPr>
              <a:t> ».</a:t>
            </a:r>
            <a:endParaRPr lang="en-US" sz="1300" b="1" i="1" cap="none" dirty="0" smtClean="0">
              <a:solidFill>
                <a:schemeClr val="tx1"/>
              </a:solidFill>
            </a:endParaRPr>
          </a:p>
          <a:p>
            <a:pPr algn="ctr"/>
            <a:r>
              <a:rPr lang="fr-FR" sz="1400" b="1" cap="none" dirty="0" smtClean="0">
                <a:solidFill>
                  <a:schemeClr val="tx1"/>
                </a:solidFill>
              </a:rPr>
              <a:t>(« Principes directeurs relatifs au déplacement de personnes à l'intérieur de leur propre pays », Haut-Commissariat des Nations </a:t>
            </a:r>
            <a:r>
              <a:rPr lang="fr-FR" sz="1400" b="1" cap="none" dirty="0">
                <a:solidFill>
                  <a:schemeClr val="tx1"/>
                </a:solidFill>
              </a:rPr>
              <a:t>U</a:t>
            </a:r>
            <a:r>
              <a:rPr lang="fr-FR" sz="1400" b="1" cap="none" dirty="0" smtClean="0">
                <a:solidFill>
                  <a:schemeClr val="tx1"/>
                </a:solidFill>
              </a:rPr>
              <a:t>nies pour les réfugiés (UNHCR),</a:t>
            </a:r>
            <a:r>
              <a:rPr lang="x-none" sz="1400" b="1" cap="none" dirty="0" smtClean="0">
                <a:solidFill>
                  <a:schemeClr val="tx1"/>
                </a:solidFill>
              </a:rPr>
              <a:t>‎</a:t>
            </a:r>
            <a:r>
              <a:rPr lang="fr-FR" sz="1400" b="1" cap="none" dirty="0" smtClean="0">
                <a:solidFill>
                  <a:schemeClr val="tx1"/>
                </a:solidFill>
              </a:rPr>
              <a:t> février 1998)</a:t>
            </a:r>
            <a:endParaRPr lang="en-US" sz="1300" b="1" cap="none" dirty="0" smtClean="0">
              <a:solidFill>
                <a:schemeClr val="tx1"/>
              </a:solidFill>
            </a:endParaRPr>
          </a:p>
          <a:p>
            <a:pPr lvl="4">
              <a:buFont typeface="Wingdings" charset="2"/>
              <a:buChar char="u"/>
            </a:pPr>
            <a:endParaRPr lang="en-US" sz="1200" dirty="0" smtClean="0"/>
          </a:p>
          <a:p>
            <a:pPr lvl="4">
              <a:buFont typeface="Wingdings" charset="2"/>
              <a:buChar char="u"/>
            </a:pPr>
            <a:endParaRPr lang="fr-FR" sz="1200" b="1" dirty="0" smtClean="0">
              <a:solidFill>
                <a:srgbClr val="000000"/>
              </a:solidFill>
            </a:endParaRPr>
          </a:p>
          <a:p>
            <a:pPr lvl="4">
              <a:buFont typeface="Wingdings" charset="2"/>
              <a:buChar char="u"/>
            </a:pPr>
            <a:endParaRPr lang="fr-FR" sz="1200" b="1" dirty="0">
              <a:solidFill>
                <a:srgbClr val="000000"/>
              </a:solidFill>
            </a:endParaRPr>
          </a:p>
          <a:p>
            <a:pPr marL="0" lvl="4" indent="0">
              <a:buNone/>
            </a:pPr>
            <a:endParaRPr lang="fr-FR" sz="1200" b="1" dirty="0" smtClean="0">
              <a:solidFill>
                <a:srgbClr val="000000"/>
              </a:solidFill>
            </a:endParaRPr>
          </a:p>
          <a:p>
            <a:pPr marL="0" lvl="4" indent="0" algn="ctr">
              <a:buNone/>
            </a:pPr>
            <a:endParaRPr lang="fr-FR" sz="1200" b="1" u="sng" dirty="0" smtClean="0"/>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4115603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tx2"/>
                </a:solidFill>
              </a:rPr>
              <a:t>I. </a:t>
            </a:r>
            <a:r>
              <a:rPr lang="fr-FR" sz="1600" dirty="0">
                <a:solidFill>
                  <a:srgbClr val="5AB7B2"/>
                </a:solidFill>
              </a:rPr>
              <a:t>LA QUALIFICATION JURIDIQUE  DU STATUT DES MIGRANTS SYRIENS </a:t>
            </a:r>
            <a:r>
              <a:rPr lang="en-US" sz="1600" dirty="0" smtClean="0">
                <a:solidFill>
                  <a:schemeClr val="tx2"/>
                </a:solidFill>
              </a:rPr>
              <a:t> </a:t>
            </a:r>
            <a:endParaRPr lang="en-US" sz="1600" dirty="0">
              <a:solidFill>
                <a:schemeClr val="tx2"/>
              </a:solidFill>
            </a:endParaRPr>
          </a:p>
        </p:txBody>
      </p:sp>
      <p:sp>
        <p:nvSpPr>
          <p:cNvPr id="3" name="Content Placeholder 2"/>
          <p:cNvSpPr>
            <a:spLocks noGrp="1"/>
          </p:cNvSpPr>
          <p:nvPr>
            <p:ph idx="1"/>
          </p:nvPr>
        </p:nvSpPr>
        <p:spPr/>
        <p:txBody>
          <a:bodyPr>
            <a:normAutofit/>
          </a:bodyPr>
          <a:lstStyle/>
          <a:p>
            <a:pPr algn="just"/>
            <a:r>
              <a:rPr lang="en-US" sz="1400" b="1" cap="none" dirty="0" smtClean="0">
                <a:solidFill>
                  <a:schemeClr val="tx1"/>
                </a:solidFill>
              </a:rPr>
              <a:t>	</a:t>
            </a:r>
            <a:r>
              <a:rPr lang="en-US" sz="1800" b="1" cap="none" dirty="0" smtClean="0">
                <a:solidFill>
                  <a:srgbClr val="5AB7B2"/>
                </a:solidFill>
              </a:rPr>
              <a:t>LE LIBAN SOUVERAIN :</a:t>
            </a:r>
          </a:p>
          <a:p>
            <a:pPr algn="just"/>
            <a:endParaRPr lang="en-US" sz="1800" b="1" cap="none" dirty="0">
              <a:solidFill>
                <a:srgbClr val="5AB7B2"/>
              </a:solidFill>
            </a:endParaRPr>
          </a:p>
          <a:p>
            <a:pPr algn="just">
              <a:lnSpc>
                <a:spcPct val="115000"/>
              </a:lnSpc>
              <a:spcBef>
                <a:spcPts val="0"/>
              </a:spcBef>
              <a:spcAft>
                <a:spcPts val="1000"/>
              </a:spcAft>
            </a:pPr>
            <a:r>
              <a:rPr lang="en-US" sz="1400" b="1" cap="none" dirty="0" smtClean="0">
                <a:solidFill>
                  <a:schemeClr val="tx1"/>
                </a:solidFill>
              </a:rPr>
              <a:t>	La </a:t>
            </a:r>
            <a:r>
              <a:rPr lang="en-US" sz="1400" b="1" cap="none" dirty="0" err="1">
                <a:solidFill>
                  <a:schemeClr val="tx1"/>
                </a:solidFill>
              </a:rPr>
              <a:t>S</a:t>
            </a:r>
            <a:r>
              <a:rPr lang="en-US" sz="1400" b="1" cap="none" dirty="0" err="1" smtClean="0">
                <a:solidFill>
                  <a:schemeClr val="tx1"/>
                </a:solidFill>
              </a:rPr>
              <a:t>yrie</a:t>
            </a:r>
            <a:r>
              <a:rPr lang="en-US" sz="1400" b="1" cap="none" dirty="0" smtClean="0">
                <a:solidFill>
                  <a:schemeClr val="tx1"/>
                </a:solidFill>
              </a:rPr>
              <a:t> et le </a:t>
            </a:r>
            <a:r>
              <a:rPr lang="en-US" sz="1400" b="1" cap="none" dirty="0" err="1">
                <a:solidFill>
                  <a:schemeClr val="tx1"/>
                </a:solidFill>
              </a:rPr>
              <a:t>L</a:t>
            </a:r>
            <a:r>
              <a:rPr lang="en-US" sz="1400" b="1" cap="none" dirty="0" err="1" smtClean="0">
                <a:solidFill>
                  <a:schemeClr val="tx1"/>
                </a:solidFill>
              </a:rPr>
              <a:t>iban</a:t>
            </a:r>
            <a:r>
              <a:rPr lang="en-US" sz="1400" b="1" cap="none" dirty="0" smtClean="0">
                <a:solidFill>
                  <a:schemeClr val="tx1"/>
                </a:solidFill>
              </a:rPr>
              <a:t> </a:t>
            </a:r>
            <a:r>
              <a:rPr lang="en-US" sz="1400" b="1" cap="none" dirty="0" err="1" smtClean="0">
                <a:solidFill>
                  <a:schemeClr val="tx1"/>
                </a:solidFill>
              </a:rPr>
              <a:t>sont</a:t>
            </a:r>
            <a:r>
              <a:rPr lang="en-US" sz="1400" b="1" cap="none" dirty="0" smtClean="0">
                <a:solidFill>
                  <a:schemeClr val="tx1"/>
                </a:solidFill>
              </a:rPr>
              <a:t> </a:t>
            </a:r>
            <a:r>
              <a:rPr lang="en-US" sz="1400" b="1" cap="none" dirty="0" err="1" smtClean="0">
                <a:solidFill>
                  <a:schemeClr val="tx1"/>
                </a:solidFill>
              </a:rPr>
              <a:t>deux</a:t>
            </a:r>
            <a:r>
              <a:rPr lang="en-US" sz="1400" b="1" cap="none" dirty="0" smtClean="0">
                <a:solidFill>
                  <a:schemeClr val="tx1"/>
                </a:solidFill>
              </a:rPr>
              <a:t> </a:t>
            </a:r>
            <a:r>
              <a:rPr lang="en-US" sz="1400" b="1" cap="none" dirty="0" err="1">
                <a:solidFill>
                  <a:schemeClr val="tx1"/>
                </a:solidFill>
              </a:rPr>
              <a:t>E</a:t>
            </a:r>
            <a:r>
              <a:rPr lang="en-US" sz="1400" b="1" cap="none" dirty="0" err="1" smtClean="0">
                <a:solidFill>
                  <a:schemeClr val="tx1"/>
                </a:solidFill>
              </a:rPr>
              <a:t>tats</a:t>
            </a:r>
            <a:r>
              <a:rPr lang="en-US" sz="1400" b="1" cap="none" dirty="0" smtClean="0">
                <a:solidFill>
                  <a:schemeClr val="tx1"/>
                </a:solidFill>
              </a:rPr>
              <a:t> </a:t>
            </a:r>
            <a:r>
              <a:rPr lang="en-US" sz="1400" b="1" cap="none" dirty="0" err="1" smtClean="0">
                <a:solidFill>
                  <a:schemeClr val="tx1"/>
                </a:solidFill>
              </a:rPr>
              <a:t>indépendants</a:t>
            </a:r>
            <a:r>
              <a:rPr lang="en-US" sz="1400" b="1" cap="none" dirty="0" smtClean="0">
                <a:solidFill>
                  <a:schemeClr val="tx1"/>
                </a:solidFill>
              </a:rPr>
              <a:t>, </a:t>
            </a:r>
            <a:r>
              <a:rPr lang="en-US" sz="1400" b="1" cap="none" dirty="0" err="1" smtClean="0">
                <a:solidFill>
                  <a:schemeClr val="tx1"/>
                </a:solidFill>
              </a:rPr>
              <a:t>séparés</a:t>
            </a:r>
            <a:r>
              <a:rPr lang="en-US" sz="1400" b="1" cap="none" dirty="0" smtClean="0">
                <a:solidFill>
                  <a:schemeClr val="tx1"/>
                </a:solidFill>
              </a:rPr>
              <a:t> par des </a:t>
            </a:r>
            <a:r>
              <a:rPr lang="en-US" sz="1400" b="1" cap="none" dirty="0" err="1" smtClean="0">
                <a:solidFill>
                  <a:schemeClr val="tx1"/>
                </a:solidFill>
              </a:rPr>
              <a:t>frontières</a:t>
            </a:r>
            <a:r>
              <a:rPr lang="en-US" sz="1400" b="1" cap="none" dirty="0" smtClean="0">
                <a:solidFill>
                  <a:schemeClr val="tx1"/>
                </a:solidFill>
              </a:rPr>
              <a:t>, </a:t>
            </a:r>
            <a:r>
              <a:rPr lang="en-US" sz="1400" b="1" cap="none" dirty="0" err="1" smtClean="0">
                <a:solidFill>
                  <a:schemeClr val="tx1"/>
                </a:solidFill>
              </a:rPr>
              <a:t>ils</a:t>
            </a:r>
            <a:r>
              <a:rPr lang="en-US" sz="1400" b="1" cap="none" dirty="0" smtClean="0">
                <a:solidFill>
                  <a:schemeClr val="tx1"/>
                </a:solidFill>
              </a:rPr>
              <a:t> </a:t>
            </a:r>
            <a:r>
              <a:rPr lang="en-US" sz="1400" b="1" cap="none" dirty="0" err="1">
                <a:solidFill>
                  <a:schemeClr val="tx1"/>
                </a:solidFill>
              </a:rPr>
              <a:t>tiennent</a:t>
            </a:r>
            <a:r>
              <a:rPr lang="en-US" sz="1400" b="1" cap="none" dirty="0">
                <a:solidFill>
                  <a:schemeClr val="tx1"/>
                </a:solidFill>
              </a:rPr>
              <a:t> des relations </a:t>
            </a:r>
            <a:r>
              <a:rPr lang="en-US" sz="1400" b="1" cap="none" dirty="0" err="1">
                <a:solidFill>
                  <a:schemeClr val="tx1"/>
                </a:solidFill>
              </a:rPr>
              <a:t>diplomatiques</a:t>
            </a:r>
            <a:r>
              <a:rPr lang="en-US" sz="1400" b="1" cap="none" dirty="0">
                <a:solidFill>
                  <a:schemeClr val="tx1"/>
                </a:solidFill>
              </a:rPr>
              <a:t> </a:t>
            </a:r>
            <a:r>
              <a:rPr lang="en-US" sz="1400" b="1" cap="none" dirty="0" err="1">
                <a:solidFill>
                  <a:schemeClr val="tx1"/>
                </a:solidFill>
              </a:rPr>
              <a:t>depuis</a:t>
            </a:r>
            <a:r>
              <a:rPr lang="en-US" sz="1400" b="1" cap="none" dirty="0">
                <a:solidFill>
                  <a:schemeClr val="tx1"/>
                </a:solidFill>
              </a:rPr>
              <a:t> 2008 </a:t>
            </a:r>
            <a:r>
              <a:rPr lang="en-US" sz="1400" b="1" cap="none" dirty="0" smtClean="0">
                <a:solidFill>
                  <a:schemeClr val="tx1"/>
                </a:solidFill>
              </a:rPr>
              <a:t>à travers </a:t>
            </a:r>
            <a:r>
              <a:rPr lang="en-US" sz="1400" b="1" cap="none" dirty="0" err="1">
                <a:solidFill>
                  <a:schemeClr val="tx1"/>
                </a:solidFill>
              </a:rPr>
              <a:t>une</a:t>
            </a:r>
            <a:r>
              <a:rPr lang="en-US" sz="1400" b="1" cap="none" dirty="0">
                <a:solidFill>
                  <a:schemeClr val="tx1"/>
                </a:solidFill>
              </a:rPr>
              <a:t> </a:t>
            </a:r>
            <a:r>
              <a:rPr lang="en-US" sz="1400" b="1" cap="none" dirty="0" err="1">
                <a:solidFill>
                  <a:schemeClr val="tx1"/>
                </a:solidFill>
              </a:rPr>
              <a:t>représentation</a:t>
            </a:r>
            <a:r>
              <a:rPr lang="en-US" sz="1400" b="1" cap="none" dirty="0">
                <a:solidFill>
                  <a:schemeClr val="tx1"/>
                </a:solidFill>
              </a:rPr>
              <a:t> </a:t>
            </a:r>
            <a:r>
              <a:rPr lang="en-US" sz="1400" b="1" cap="none" dirty="0" err="1">
                <a:solidFill>
                  <a:schemeClr val="tx1"/>
                </a:solidFill>
              </a:rPr>
              <a:t>diplomatique</a:t>
            </a:r>
            <a:r>
              <a:rPr lang="en-US" sz="1400" b="1" cap="none" dirty="0">
                <a:solidFill>
                  <a:schemeClr val="tx1"/>
                </a:solidFill>
              </a:rPr>
              <a:t> </a:t>
            </a:r>
            <a:r>
              <a:rPr lang="en-US" sz="1400" b="1" cap="none" dirty="0" err="1">
                <a:solidFill>
                  <a:schemeClr val="tx1"/>
                </a:solidFill>
              </a:rPr>
              <a:t>réciproque</a:t>
            </a:r>
            <a:endParaRPr lang="en-US" sz="1400" b="1" cap="none" dirty="0">
              <a:solidFill>
                <a:schemeClr val="tx1"/>
              </a:solidFill>
            </a:endParaRPr>
          </a:p>
          <a:p>
            <a:pPr>
              <a:lnSpc>
                <a:spcPct val="115000"/>
              </a:lnSpc>
              <a:spcBef>
                <a:spcPts val="0"/>
              </a:spcBef>
              <a:spcAft>
                <a:spcPts val="1000"/>
              </a:spcAft>
            </a:pPr>
            <a:endParaRPr lang="fr-FR" sz="1400" cap="none" dirty="0" smtClean="0">
              <a:latin typeface="Times New Roman"/>
              <a:ea typeface="Calibri"/>
              <a:cs typeface="Arial"/>
            </a:endParaRPr>
          </a:p>
          <a:p>
            <a:pPr algn="just">
              <a:lnSpc>
                <a:spcPct val="115000"/>
              </a:lnSpc>
              <a:spcBef>
                <a:spcPts val="0"/>
              </a:spcBef>
              <a:spcAft>
                <a:spcPts val="1000"/>
              </a:spcAft>
            </a:pPr>
            <a:r>
              <a:rPr lang="fr-FR" sz="1400" b="1" cap="none" dirty="0" smtClean="0">
                <a:solidFill>
                  <a:schemeClr val="tx1"/>
                </a:solidFill>
              </a:rPr>
              <a:t>	Au </a:t>
            </a:r>
            <a:r>
              <a:rPr lang="fr-FR" sz="1400" b="1" cap="none" dirty="0">
                <a:solidFill>
                  <a:schemeClr val="tx1"/>
                </a:solidFill>
              </a:rPr>
              <a:t>monde arabe, la </a:t>
            </a:r>
            <a:r>
              <a:rPr lang="fr-FR" sz="1400" b="1" cap="none" dirty="0" smtClean="0">
                <a:solidFill>
                  <a:schemeClr val="tx1"/>
                </a:solidFill>
              </a:rPr>
              <a:t>Syrie </a:t>
            </a:r>
            <a:r>
              <a:rPr lang="fr-FR" sz="1400" b="1" cap="none" dirty="0">
                <a:solidFill>
                  <a:schemeClr val="tx1"/>
                </a:solidFill>
              </a:rPr>
              <a:t>comme le </a:t>
            </a:r>
            <a:r>
              <a:rPr lang="fr-FR" sz="1400" b="1" cap="none" dirty="0" smtClean="0">
                <a:solidFill>
                  <a:schemeClr val="tx1"/>
                </a:solidFill>
              </a:rPr>
              <a:t>Liban</a:t>
            </a:r>
            <a:r>
              <a:rPr lang="fr-FR" sz="1400" b="1" cap="none" dirty="0">
                <a:solidFill>
                  <a:schemeClr val="tx1"/>
                </a:solidFill>
              </a:rPr>
              <a:t>, la </a:t>
            </a:r>
            <a:r>
              <a:rPr lang="fr-FR" sz="1400" b="1" cap="none" dirty="0" smtClean="0">
                <a:solidFill>
                  <a:schemeClr val="tx1"/>
                </a:solidFill>
              </a:rPr>
              <a:t>Jordanie</a:t>
            </a:r>
            <a:r>
              <a:rPr lang="fr-FR" sz="1400" b="1" cap="none" dirty="0">
                <a:solidFill>
                  <a:schemeClr val="tx1"/>
                </a:solidFill>
              </a:rPr>
              <a:t>, </a:t>
            </a:r>
            <a:r>
              <a:rPr lang="fr-FR" sz="1400" b="1" cap="none" dirty="0" smtClean="0">
                <a:solidFill>
                  <a:schemeClr val="tx1"/>
                </a:solidFill>
              </a:rPr>
              <a:t>l’Irak</a:t>
            </a:r>
            <a:r>
              <a:rPr lang="fr-FR" sz="1400" b="1" cap="none" dirty="0">
                <a:solidFill>
                  <a:schemeClr val="tx1"/>
                </a:solidFill>
              </a:rPr>
              <a:t>, le </a:t>
            </a:r>
            <a:r>
              <a:rPr lang="fr-FR" sz="1400" b="1" cap="none" dirty="0" smtClean="0">
                <a:solidFill>
                  <a:schemeClr val="tx1"/>
                </a:solidFill>
              </a:rPr>
              <a:t>Koweït</a:t>
            </a:r>
            <a:r>
              <a:rPr lang="fr-FR" sz="1400" b="1" cap="none" dirty="0">
                <a:solidFill>
                  <a:schemeClr val="tx1"/>
                </a:solidFill>
              </a:rPr>
              <a:t>, le </a:t>
            </a:r>
            <a:r>
              <a:rPr lang="fr-FR" sz="1400" b="1" cap="none" dirty="0" smtClean="0">
                <a:solidFill>
                  <a:schemeClr val="tx1"/>
                </a:solidFill>
              </a:rPr>
              <a:t>Qatar</a:t>
            </a:r>
            <a:r>
              <a:rPr lang="fr-FR" sz="1400" b="1" cap="none" dirty="0">
                <a:solidFill>
                  <a:schemeClr val="tx1"/>
                </a:solidFill>
              </a:rPr>
              <a:t>, le </a:t>
            </a:r>
            <a:r>
              <a:rPr lang="fr-FR" sz="1400" b="1" cap="none" dirty="0" smtClean="0">
                <a:solidFill>
                  <a:schemeClr val="tx1"/>
                </a:solidFill>
              </a:rPr>
              <a:t>Sultanat d’Oman</a:t>
            </a:r>
            <a:r>
              <a:rPr lang="fr-FR" sz="1400" b="1" cap="none" dirty="0">
                <a:solidFill>
                  <a:schemeClr val="tx1"/>
                </a:solidFill>
              </a:rPr>
              <a:t>, </a:t>
            </a:r>
            <a:r>
              <a:rPr lang="fr-FR" sz="1400" b="1" cap="none" dirty="0" smtClean="0">
                <a:solidFill>
                  <a:schemeClr val="tx1"/>
                </a:solidFill>
              </a:rPr>
              <a:t>l’Arabie Saoudite</a:t>
            </a:r>
            <a:r>
              <a:rPr lang="fr-FR" sz="1400" b="1" cap="none" dirty="0">
                <a:solidFill>
                  <a:schemeClr val="tx1"/>
                </a:solidFill>
              </a:rPr>
              <a:t>, les </a:t>
            </a:r>
            <a:r>
              <a:rPr lang="fr-FR" sz="1400" b="1" cap="none" dirty="0" smtClean="0">
                <a:solidFill>
                  <a:schemeClr val="tx1"/>
                </a:solidFill>
              </a:rPr>
              <a:t>Emirats Unis</a:t>
            </a:r>
            <a:r>
              <a:rPr lang="fr-FR" sz="1400" b="1" cap="none" dirty="0">
                <a:solidFill>
                  <a:schemeClr val="tx1"/>
                </a:solidFill>
              </a:rPr>
              <a:t>, ne sont pas parties à la </a:t>
            </a:r>
            <a:r>
              <a:rPr lang="fr-FR" sz="1400" b="1" cap="none" dirty="0" smtClean="0">
                <a:solidFill>
                  <a:schemeClr val="tx1"/>
                </a:solidFill>
              </a:rPr>
              <a:t>Convention </a:t>
            </a:r>
            <a:r>
              <a:rPr lang="fr-FR" sz="1400" b="1" cap="none" dirty="0">
                <a:solidFill>
                  <a:schemeClr val="tx1"/>
                </a:solidFill>
              </a:rPr>
              <a:t>de </a:t>
            </a:r>
            <a:r>
              <a:rPr lang="fr-FR" sz="1400" b="1" cap="none" dirty="0" smtClean="0">
                <a:solidFill>
                  <a:schemeClr val="tx1"/>
                </a:solidFill>
              </a:rPr>
              <a:t>Genève </a:t>
            </a:r>
            <a:r>
              <a:rPr lang="fr-FR" sz="1400" b="1" cap="none" dirty="0">
                <a:solidFill>
                  <a:schemeClr val="tx1"/>
                </a:solidFill>
              </a:rPr>
              <a:t>de 1951.</a:t>
            </a:r>
            <a:endParaRPr lang="en-US" sz="1400" b="1" cap="none" dirty="0">
              <a:solidFill>
                <a:schemeClr val="tx1"/>
              </a:solidFill>
            </a:endParaRPr>
          </a:p>
          <a:p>
            <a:pPr algn="ctr"/>
            <a:endParaRPr lang="en-US" sz="1400" b="1" dirty="0"/>
          </a:p>
        </p:txBody>
      </p:sp>
      <p:sp>
        <p:nvSpPr>
          <p:cNvPr id="4" name="Date Placeholder 3"/>
          <p:cNvSpPr>
            <a:spLocks noGrp="1"/>
          </p:cNvSpPr>
          <p:nvPr>
            <p:ph type="dt" sz="half" idx="10"/>
          </p:nvPr>
        </p:nvSpPr>
        <p:spPr/>
        <p:txBody>
          <a:bodyPr/>
          <a:lstStyle/>
          <a:p>
            <a:r>
              <a:rPr lang="fr-FR" smtClean="0"/>
              <a:t>JJ/MM/AAAA</a:t>
            </a:r>
            <a:endParaRPr lang="fr-FR"/>
          </a:p>
        </p:txBody>
      </p:sp>
      <p:sp>
        <p:nvSpPr>
          <p:cNvPr id="5" name="Footer Placeholder 4"/>
          <p:cNvSpPr>
            <a:spLocks noGrp="1"/>
          </p:cNvSpPr>
          <p:nvPr>
            <p:ph type="ftr" sz="quarter" idx="11"/>
          </p:nvPr>
        </p:nvSpPr>
        <p:spPr/>
        <p:txBody>
          <a:bodyPr/>
          <a:lstStyle/>
          <a:p>
            <a:r>
              <a:rPr lang="fr-FR" smtClean="0"/>
              <a:t>TITRE DE LA PRÉSENTATION</a:t>
            </a:r>
            <a:endParaRPr lang="fr-FR" dirty="0"/>
          </a:p>
        </p:txBody>
      </p:sp>
    </p:spTree>
    <p:extLst>
      <p:ext uri="{BB962C8B-B14F-4D97-AF65-F5344CB8AC3E}">
        <p14:creationId xmlns:p14="http://schemas.microsoft.com/office/powerpoint/2010/main" val="316818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00050" lvl="0" indent="-400050" algn="just">
              <a:buFont typeface="+mj-lt"/>
              <a:buAutoNum type="romanUcPeriod"/>
            </a:pPr>
            <a:r>
              <a:rPr lang="fr-FR" sz="1600" dirty="0">
                <a:solidFill>
                  <a:srgbClr val="5AB7B2"/>
                </a:solidFill>
              </a:rPr>
              <a:t>LA 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971600" y="843558"/>
            <a:ext cx="7488832" cy="3743993"/>
          </a:xfrm>
        </p:spPr>
        <p:txBody>
          <a:bodyPr>
            <a:normAutofit fontScale="85000" lnSpcReduction="20000"/>
          </a:bodyPr>
          <a:lstStyle/>
          <a:p>
            <a:pPr marL="342900" lvl="0" indent="-342900">
              <a:buAutoNum type="alphaUcPeriod"/>
            </a:pPr>
            <a:r>
              <a:rPr lang="fr-FR" sz="1600" b="1" dirty="0" smtClean="0"/>
              <a:t>Le </a:t>
            </a:r>
            <a:r>
              <a:rPr lang="fr-FR" sz="1600" b="1" dirty="0"/>
              <a:t>cas des patriotes syriens résidents au Liban</a:t>
            </a:r>
            <a:endParaRPr lang="en-US" sz="1600" dirty="0"/>
          </a:p>
          <a:p>
            <a:pPr algn="just"/>
            <a:r>
              <a:rPr lang="fr-FR" cap="none" dirty="0" smtClean="0">
                <a:solidFill>
                  <a:srgbClr val="000000"/>
                </a:solidFill>
              </a:rPr>
              <a:t>	</a:t>
            </a:r>
            <a:r>
              <a:rPr lang="fr-FR" sz="1500" b="1" cap="none" dirty="0" smtClean="0">
                <a:solidFill>
                  <a:srgbClr val="000000"/>
                </a:solidFill>
              </a:rPr>
              <a:t>Ainsi, la dénomination desdites personnes comme réfugiées est manifestement non-conforme à leur vrai statut juridique, du fait que le </a:t>
            </a:r>
            <a:r>
              <a:rPr lang="fr-FR" sz="1500" b="1" cap="none" dirty="0">
                <a:solidFill>
                  <a:srgbClr val="000000"/>
                </a:solidFill>
              </a:rPr>
              <a:t>L</a:t>
            </a:r>
            <a:r>
              <a:rPr lang="fr-FR" sz="1500" b="1" cap="none" dirty="0" smtClean="0">
                <a:solidFill>
                  <a:srgbClr val="000000"/>
                </a:solidFill>
              </a:rPr>
              <a:t>iban n’est pas un </a:t>
            </a:r>
            <a:r>
              <a:rPr lang="fr-FR" sz="1500" b="1" cap="none" dirty="0">
                <a:solidFill>
                  <a:srgbClr val="000000"/>
                </a:solidFill>
              </a:rPr>
              <a:t>E</a:t>
            </a:r>
            <a:r>
              <a:rPr lang="fr-FR" sz="1500" b="1" cap="none" dirty="0" smtClean="0">
                <a:solidFill>
                  <a:srgbClr val="000000"/>
                </a:solidFill>
              </a:rPr>
              <a:t>tat-partie à la Convention des Nations </a:t>
            </a:r>
            <a:r>
              <a:rPr lang="fr-FR" sz="1500" b="1" cap="none" dirty="0">
                <a:solidFill>
                  <a:srgbClr val="000000"/>
                </a:solidFill>
              </a:rPr>
              <a:t>U</a:t>
            </a:r>
            <a:r>
              <a:rPr lang="fr-FR" sz="1500" b="1" cap="none" dirty="0" smtClean="0">
                <a:solidFill>
                  <a:srgbClr val="000000"/>
                </a:solidFill>
              </a:rPr>
              <a:t>nies (de </a:t>
            </a:r>
            <a:r>
              <a:rPr lang="fr-FR" sz="1500" b="1" cap="none" dirty="0">
                <a:solidFill>
                  <a:srgbClr val="000000"/>
                </a:solidFill>
              </a:rPr>
              <a:t>G</a:t>
            </a:r>
            <a:r>
              <a:rPr lang="fr-FR" sz="1500" b="1" cap="none" dirty="0" smtClean="0">
                <a:solidFill>
                  <a:srgbClr val="000000"/>
                </a:solidFill>
              </a:rPr>
              <a:t>enève) relative au statut des réfugiés de 1951. donc, la définition du réfugié en son article 1</a:t>
            </a:r>
            <a:r>
              <a:rPr lang="fr-FR" sz="1500" b="1" cap="none" baseline="30000" dirty="0" smtClean="0">
                <a:solidFill>
                  <a:srgbClr val="000000"/>
                </a:solidFill>
              </a:rPr>
              <a:t>er</a:t>
            </a:r>
            <a:r>
              <a:rPr lang="fr-FR" sz="1500" b="1" cap="none" dirty="0" smtClean="0">
                <a:solidFill>
                  <a:srgbClr val="000000"/>
                </a:solidFill>
              </a:rPr>
              <a:t> ne s’applique aucunement au </a:t>
            </a:r>
            <a:r>
              <a:rPr lang="fr-FR" sz="1500" b="1" cap="none" dirty="0">
                <a:solidFill>
                  <a:srgbClr val="000000"/>
                </a:solidFill>
              </a:rPr>
              <a:t>L</a:t>
            </a:r>
            <a:r>
              <a:rPr lang="fr-FR" sz="1500" b="1" cap="none" dirty="0" smtClean="0">
                <a:solidFill>
                  <a:srgbClr val="000000"/>
                </a:solidFill>
              </a:rPr>
              <a:t>iban et n’a aucun effet juridique selon les principes relatifs au droit international des traités, dont celui du libre consentement (</a:t>
            </a:r>
            <a:r>
              <a:rPr lang="fr-FR" sz="1500" b="1" i="1" cap="none" dirty="0" smtClean="0">
                <a:solidFill>
                  <a:srgbClr val="000000"/>
                </a:solidFill>
              </a:rPr>
              <a:t>consentement libre</a:t>
            </a:r>
            <a:r>
              <a:rPr lang="fr-FR" sz="1500" b="1" cap="none" dirty="0" smtClean="0">
                <a:solidFill>
                  <a:srgbClr val="000000"/>
                </a:solidFill>
              </a:rPr>
              <a:t>)  et celui du </a:t>
            </a:r>
            <a:r>
              <a:rPr lang="fr-FR" sz="1500" b="1" i="1" cap="none" dirty="0" err="1" smtClean="0">
                <a:solidFill>
                  <a:srgbClr val="000000"/>
                </a:solidFill>
              </a:rPr>
              <a:t>pacta</a:t>
            </a:r>
            <a:r>
              <a:rPr lang="fr-FR" sz="1500" b="1" i="1" cap="none" dirty="0" smtClean="0">
                <a:solidFill>
                  <a:srgbClr val="000000"/>
                </a:solidFill>
              </a:rPr>
              <a:t> </a:t>
            </a:r>
            <a:r>
              <a:rPr lang="fr-FR" sz="1500" b="1" i="1" cap="none" dirty="0" err="1" smtClean="0">
                <a:solidFill>
                  <a:srgbClr val="000000"/>
                </a:solidFill>
              </a:rPr>
              <a:t>sunt</a:t>
            </a:r>
            <a:r>
              <a:rPr lang="fr-FR" sz="1500" b="1" i="1" cap="none" dirty="0" smtClean="0">
                <a:solidFill>
                  <a:srgbClr val="000000"/>
                </a:solidFill>
              </a:rPr>
              <a:t> </a:t>
            </a:r>
            <a:r>
              <a:rPr lang="fr-FR" sz="1500" b="1" i="1" cap="none" dirty="0" err="1" smtClean="0">
                <a:solidFill>
                  <a:srgbClr val="000000"/>
                </a:solidFill>
              </a:rPr>
              <a:t>servanda</a:t>
            </a:r>
            <a:r>
              <a:rPr lang="fr-FR" sz="1500" b="1" cap="none" dirty="0" smtClean="0">
                <a:solidFill>
                  <a:srgbClr val="000000"/>
                </a:solidFill>
              </a:rPr>
              <a:t>. </a:t>
            </a:r>
            <a:endParaRPr lang="en-US" sz="1300" b="1" cap="none" dirty="0" smtClean="0">
              <a:solidFill>
                <a:srgbClr val="000000"/>
              </a:solidFill>
            </a:endParaRPr>
          </a:p>
          <a:p>
            <a:pPr algn="just"/>
            <a:r>
              <a:rPr lang="fr-FR" sz="1500" b="1" cap="none" dirty="0" smtClean="0">
                <a:solidFill>
                  <a:srgbClr val="000000"/>
                </a:solidFill>
              </a:rPr>
              <a:t>	Selon l’article 1 de ladite convention : "</a:t>
            </a:r>
            <a:r>
              <a:rPr lang="fr-FR" sz="1500" b="1" i="1" cap="none" dirty="0" smtClean="0">
                <a:solidFill>
                  <a:srgbClr val="000000"/>
                </a:solidFill>
              </a:rPr>
              <a:t>un refugié est une personne qui se trouve hors du pays dont elle a la nationalité ou dans lequel elle a sa résidence habituelle, et qui du fait de sa race, de sa religion, de sa nationalité, de son appartenance à un groupe social déterminé ou de ses opinions politiques craint avec raison d’être persécutée et ne peut se réclamer de la protection de ce pays ou en raison de ladite crainte ne peut y retourner".</a:t>
            </a:r>
            <a:endParaRPr lang="en-US" sz="1500" b="1" i="1" cap="none" dirty="0" smtClean="0">
              <a:solidFill>
                <a:srgbClr val="000000"/>
              </a:solidFill>
            </a:endParaRPr>
          </a:p>
          <a:p>
            <a:pPr algn="just"/>
            <a:r>
              <a:rPr lang="fr-FR" sz="1500" b="1" cap="none" dirty="0" smtClean="0">
                <a:solidFill>
                  <a:srgbClr val="000000"/>
                </a:solidFill>
              </a:rPr>
              <a:t>	Par conséquent,  juridiquement parlant, on ne peut  les considérer ni comme des déplacés, ni comme des réfugiés selon le droit international public. pour cela le terme juridique approprié sera « les migrants syriens » ou « les patriotes syriens résidant au Liban ».</a:t>
            </a:r>
            <a:endParaRPr lang="en-US" sz="1500" b="1" cap="none" dirty="0" smtClean="0">
              <a:solidFill>
                <a:srgbClr val="000000"/>
              </a:solidFill>
            </a:endParaRPr>
          </a:p>
          <a:p>
            <a:pPr algn="just"/>
            <a:endParaRPr lang="fr-FR" sz="1200" b="1" dirty="0" smtClean="0">
              <a:solidFill>
                <a:srgbClr val="000000"/>
              </a:solidFill>
            </a:endParaRPr>
          </a:p>
          <a:p>
            <a:pPr marL="0" lvl="4" indent="0" algn="just">
              <a:buNone/>
            </a:pPr>
            <a:endParaRPr lang="fr-FR" sz="1200" b="1" dirty="0" smtClean="0">
              <a:solidFill>
                <a:srgbClr val="000000"/>
              </a:solidFill>
            </a:endParaRPr>
          </a:p>
          <a:p>
            <a:pPr marL="0" lvl="4" indent="0" algn="ctr">
              <a:buNone/>
            </a:pPr>
            <a:endParaRPr lang="fr-FR" sz="1200" b="1" u="sng" dirty="0" smtClean="0">
              <a:solidFill>
                <a:srgbClr val="000000"/>
              </a:solidFill>
            </a:endParaRPr>
          </a:p>
          <a:p>
            <a:pPr marL="0" lvl="4" indent="0" algn="ctr">
              <a:buNone/>
            </a:pPr>
            <a:endParaRPr lang="fr-FR" dirty="0" smtClean="0">
              <a:solidFill>
                <a:srgbClr val="000000"/>
              </a:solidFill>
            </a:endParaRPr>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675674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00050" lvl="0" indent="-400050" algn="just">
              <a:buFont typeface="+mj-lt"/>
              <a:buAutoNum type="romanUcPeriod"/>
            </a:pPr>
            <a:r>
              <a:rPr lang="fr-FR" sz="1600" dirty="0">
                <a:solidFill>
                  <a:srgbClr val="5AB7B2"/>
                </a:solidFill>
              </a:rPr>
              <a:t>LA 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971600" y="843558"/>
            <a:ext cx="7488832" cy="3743993"/>
          </a:xfrm>
        </p:spPr>
        <p:txBody>
          <a:bodyPr>
            <a:normAutofit fontScale="92500"/>
          </a:bodyPr>
          <a:lstStyle/>
          <a:p>
            <a:pPr algn="just"/>
            <a:endParaRPr lang="fr-FR" sz="1300" b="1" cap="none" dirty="0" smtClean="0">
              <a:solidFill>
                <a:srgbClr val="000000"/>
              </a:solidFill>
            </a:endParaRPr>
          </a:p>
          <a:p>
            <a:pPr algn="just"/>
            <a:r>
              <a:rPr lang="fr-FR" sz="1300" b="1" cap="none" dirty="0" smtClean="0">
                <a:solidFill>
                  <a:srgbClr val="000000"/>
                </a:solidFill>
              </a:rPr>
              <a:t>Aux fins d'examiner et de renforcer la protection des droits de l'homme des migrants, la rapporteuse spéciale son premier rapport (e/cn.4/2000/82) avait inclus dans la catégorie des migrants :</a:t>
            </a:r>
            <a:endParaRPr lang="en-US" b="1" cap="none" dirty="0" smtClean="0">
              <a:solidFill>
                <a:srgbClr val="000000"/>
              </a:solidFill>
            </a:endParaRPr>
          </a:p>
          <a:p>
            <a:pPr marL="342900" indent="-342900">
              <a:buFont typeface="+mj-lt"/>
              <a:buAutoNum type="alphaLcParenR"/>
            </a:pPr>
            <a:r>
              <a:rPr lang="fr-FR" sz="1300" b="1" cap="none" dirty="0">
                <a:solidFill>
                  <a:srgbClr val="000000"/>
                </a:solidFill>
              </a:rPr>
              <a:t>L</a:t>
            </a:r>
            <a:r>
              <a:rPr lang="fr-FR" sz="1300" b="1" cap="none" dirty="0" smtClean="0">
                <a:solidFill>
                  <a:srgbClr val="000000"/>
                </a:solidFill>
              </a:rPr>
              <a:t>es personnes qui se trouvent hors du territoire de l‘Etat dont elles possèdent la nationalité ou la citoyenneté, mais qui ne relèvent pas de la protection juridique de cet Etat, et qui se trouvent sur le territoire d'un autre Etat;</a:t>
            </a:r>
            <a:endParaRPr lang="en-US" b="1" cap="none" dirty="0" smtClean="0">
              <a:solidFill>
                <a:srgbClr val="000000"/>
              </a:solidFill>
            </a:endParaRPr>
          </a:p>
          <a:p>
            <a:pPr marL="342900" indent="-342900">
              <a:buFont typeface="+mj-lt"/>
              <a:buAutoNum type="alphaLcParenR"/>
            </a:pPr>
            <a:r>
              <a:rPr lang="fr-FR" sz="1300" b="1" cap="none" dirty="0">
                <a:solidFill>
                  <a:srgbClr val="000000"/>
                </a:solidFill>
              </a:rPr>
              <a:t>L</a:t>
            </a:r>
            <a:r>
              <a:rPr lang="fr-FR" sz="1300" b="1" cap="none" dirty="0" smtClean="0">
                <a:solidFill>
                  <a:srgbClr val="000000"/>
                </a:solidFill>
              </a:rPr>
              <a:t>es personnes qui ne jouissent pas du régime juridique général inhérent au statut de réfugié, de résident permanent, de naturalisé ou d'un autre statut octroyé par l‘Etat d'accueil;</a:t>
            </a:r>
            <a:endParaRPr lang="en-US" b="1" cap="none" dirty="0" smtClean="0">
              <a:solidFill>
                <a:srgbClr val="000000"/>
              </a:solidFill>
            </a:endParaRPr>
          </a:p>
          <a:p>
            <a:pPr marL="342900" indent="-342900">
              <a:buFont typeface="+mj-lt"/>
              <a:buAutoNum type="alphaLcParenR"/>
            </a:pPr>
            <a:r>
              <a:rPr lang="fr-FR" sz="1300" b="1" cap="none" dirty="0">
                <a:solidFill>
                  <a:srgbClr val="000000"/>
                </a:solidFill>
              </a:rPr>
              <a:t>L</a:t>
            </a:r>
            <a:r>
              <a:rPr lang="fr-FR" sz="1300" b="1" cap="none" dirty="0" smtClean="0">
                <a:solidFill>
                  <a:srgbClr val="000000"/>
                </a:solidFill>
              </a:rPr>
              <a:t>es personnes qui ne jouissent pas non plus d'une protection juridique générale de leurs droits fondamentaux en vertu d'accords diplomatiques, de visas ou d'autres accords.</a:t>
            </a:r>
            <a:endParaRPr lang="en-US" b="1" cap="none" dirty="0" smtClean="0">
              <a:solidFill>
                <a:srgbClr val="000000"/>
              </a:solidFill>
            </a:endParaRPr>
          </a:p>
          <a:p>
            <a:pPr algn="ctr"/>
            <a:r>
              <a:rPr lang="en-US" sz="1300" b="1" cap="none" dirty="0" smtClean="0">
                <a:solidFill>
                  <a:srgbClr val="000000"/>
                </a:solidFill>
              </a:rPr>
              <a:t>(</a:t>
            </a:r>
            <a:r>
              <a:rPr lang="en-US" sz="1500" b="1" cap="none" dirty="0">
                <a:solidFill>
                  <a:srgbClr val="000000"/>
                </a:solidFill>
              </a:rPr>
              <a:t>G</a:t>
            </a:r>
            <a:r>
              <a:rPr lang="en-US" sz="1500" b="1" cap="none" dirty="0" smtClean="0">
                <a:solidFill>
                  <a:srgbClr val="000000"/>
                </a:solidFill>
              </a:rPr>
              <a:t>abriela </a:t>
            </a:r>
            <a:r>
              <a:rPr lang="en-US" sz="1500" b="1" cap="none" dirty="0">
                <a:solidFill>
                  <a:srgbClr val="000000"/>
                </a:solidFill>
              </a:rPr>
              <a:t>R</a:t>
            </a:r>
            <a:r>
              <a:rPr lang="en-US" sz="1500" b="1" cap="none" dirty="0" smtClean="0">
                <a:solidFill>
                  <a:srgbClr val="000000"/>
                </a:solidFill>
              </a:rPr>
              <a:t>odríguez </a:t>
            </a:r>
            <a:r>
              <a:rPr lang="en-US" sz="1500" b="1" cap="none" dirty="0">
                <a:solidFill>
                  <a:srgbClr val="000000"/>
                </a:solidFill>
              </a:rPr>
              <a:t>P</a:t>
            </a:r>
            <a:r>
              <a:rPr lang="en-US" sz="1500" b="1" cap="none" dirty="0" smtClean="0">
                <a:solidFill>
                  <a:srgbClr val="000000"/>
                </a:solidFill>
              </a:rPr>
              <a:t>izarro, Special </a:t>
            </a:r>
            <a:r>
              <a:rPr lang="en-US" sz="1500" b="1" cap="none" dirty="0">
                <a:solidFill>
                  <a:srgbClr val="000000"/>
                </a:solidFill>
              </a:rPr>
              <a:t>R</a:t>
            </a:r>
            <a:r>
              <a:rPr lang="en-US" sz="1500" b="1" cap="none" dirty="0" smtClean="0">
                <a:solidFill>
                  <a:srgbClr val="000000"/>
                </a:solidFill>
              </a:rPr>
              <a:t>apporteur of the Commission on Human </a:t>
            </a:r>
            <a:r>
              <a:rPr lang="en-US" sz="1500" b="1" cap="none" dirty="0">
                <a:solidFill>
                  <a:srgbClr val="000000"/>
                </a:solidFill>
              </a:rPr>
              <a:t>R</a:t>
            </a:r>
            <a:r>
              <a:rPr lang="en-US" sz="1500" b="1" cap="none" dirty="0" smtClean="0">
                <a:solidFill>
                  <a:srgbClr val="000000"/>
                </a:solidFill>
              </a:rPr>
              <a:t>ights in A/57/292, Human rights of migrants, Note by the Secretary-General. 9 August 2002.)</a:t>
            </a:r>
            <a:endParaRPr lang="en-US" sz="1300" cap="none" dirty="0" smtClean="0">
              <a:solidFill>
                <a:srgbClr val="000000"/>
              </a:solidFill>
            </a:endParaRPr>
          </a:p>
          <a:p>
            <a:pPr marL="0" lvl="4" indent="0" algn="ctr">
              <a:buNone/>
            </a:pPr>
            <a:endParaRPr lang="fr-FR" dirty="0" smtClean="0">
              <a:solidFill>
                <a:srgbClr val="000000"/>
              </a:solidFill>
            </a:endParaRPr>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93446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00050" lvl="0" indent="-400050" algn="just">
              <a:buFont typeface="+mj-lt"/>
              <a:buAutoNum type="romanUcPeriod"/>
            </a:pPr>
            <a:r>
              <a:rPr lang="fr-FR" sz="1600" dirty="0">
                <a:solidFill>
                  <a:srgbClr val="5AB7B2"/>
                </a:solidFill>
              </a:rPr>
              <a:t>LA 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899592" y="915566"/>
            <a:ext cx="7848872" cy="3816424"/>
          </a:xfrm>
        </p:spPr>
        <p:txBody>
          <a:bodyPr>
            <a:normAutofit fontScale="25000" lnSpcReduction="20000"/>
          </a:bodyPr>
          <a:lstStyle/>
          <a:p>
            <a:pPr algn="just"/>
            <a:r>
              <a:rPr lang="fr-FR" sz="4800" b="1" cap="none" dirty="0" smtClean="0">
                <a:solidFill>
                  <a:srgbClr val="000000"/>
                </a:solidFill>
              </a:rPr>
              <a:t>	La réalité est loin d’être aussi simple; il existe une « zone grise » entre ceux qui fuient littéralement sous la menace des armes et ceux dont les déplacements sont entièrement volontaires. </a:t>
            </a:r>
          </a:p>
          <a:p>
            <a:pPr algn="just"/>
            <a:r>
              <a:rPr lang="fr-FR" sz="4800" b="1" cap="none" dirty="0" smtClean="0">
                <a:solidFill>
                  <a:srgbClr val="000000"/>
                </a:solidFill>
              </a:rPr>
              <a:t>(para 8 - Rapport du Représentant spécial du Secrétaire général pour les migrations, 3 février 2017, A/71/728).</a:t>
            </a:r>
            <a:endParaRPr lang="en-US" sz="4800" b="1" cap="none" dirty="0" smtClean="0">
              <a:solidFill>
                <a:srgbClr val="000000"/>
              </a:solidFill>
            </a:endParaRPr>
          </a:p>
          <a:p>
            <a:pPr>
              <a:lnSpc>
                <a:spcPts val="1040"/>
              </a:lnSpc>
            </a:pPr>
            <a:r>
              <a:rPr lang="fr-FR" sz="4800" b="1" cap="none" dirty="0">
                <a:solidFill>
                  <a:srgbClr val="000000"/>
                </a:solidFill>
              </a:rPr>
              <a:t>L</a:t>
            </a:r>
            <a:r>
              <a:rPr lang="fr-FR" sz="4800" b="1" cap="none" dirty="0" smtClean="0">
                <a:solidFill>
                  <a:srgbClr val="000000"/>
                </a:solidFill>
              </a:rPr>
              <a:t>es  migrations   internationales   présentent   une   multiplicité   de   formes :</a:t>
            </a:r>
            <a:endParaRPr lang="en-US" sz="4800" b="1" cap="none" dirty="0" smtClean="0">
              <a:solidFill>
                <a:srgbClr val="000000"/>
              </a:solidFill>
            </a:endParaRPr>
          </a:p>
          <a:p>
            <a:pPr>
              <a:lnSpc>
                <a:spcPts val="1040"/>
              </a:lnSpc>
            </a:pPr>
            <a:r>
              <a:rPr lang="fr-FR" sz="4800" b="1" cap="none" dirty="0" smtClean="0">
                <a:solidFill>
                  <a:srgbClr val="000000"/>
                </a:solidFill>
              </a:rPr>
              <a:t>                         a) Migrations  de  main  d’œuvre  non qualifiée,</a:t>
            </a:r>
            <a:endParaRPr lang="en-US" sz="4800" b="1" cap="none" dirty="0">
              <a:solidFill>
                <a:srgbClr val="000000"/>
              </a:solidFill>
            </a:endParaRPr>
          </a:p>
          <a:p>
            <a:pPr>
              <a:lnSpc>
                <a:spcPts val="1040"/>
              </a:lnSpc>
            </a:pPr>
            <a:r>
              <a:rPr lang="fr-FR" sz="4800" b="1" cap="none" dirty="0" smtClean="0">
                <a:solidFill>
                  <a:srgbClr val="000000"/>
                </a:solidFill>
              </a:rPr>
              <a:t>                         b) Regroupement  familial,</a:t>
            </a:r>
            <a:endParaRPr lang="en-US" sz="4800" b="1" cap="none" dirty="0" smtClean="0">
              <a:solidFill>
                <a:srgbClr val="000000"/>
              </a:solidFill>
            </a:endParaRPr>
          </a:p>
          <a:p>
            <a:pPr>
              <a:lnSpc>
                <a:spcPts val="1040"/>
              </a:lnSpc>
            </a:pPr>
            <a:r>
              <a:rPr lang="fr-FR" sz="4800" b="1" cap="none" dirty="0" smtClean="0">
                <a:solidFill>
                  <a:srgbClr val="000000"/>
                </a:solidFill>
              </a:rPr>
              <a:t>                         c) Réfugiés,</a:t>
            </a:r>
            <a:endParaRPr lang="en-US" sz="4800" b="1" cap="none" dirty="0" smtClean="0">
              <a:solidFill>
                <a:srgbClr val="000000"/>
              </a:solidFill>
            </a:endParaRPr>
          </a:p>
          <a:p>
            <a:pPr>
              <a:lnSpc>
                <a:spcPts val="1040"/>
              </a:lnSpc>
            </a:pPr>
            <a:r>
              <a:rPr lang="fr-FR" sz="4800" b="1" cap="none" dirty="0" smtClean="0">
                <a:solidFill>
                  <a:srgbClr val="000000"/>
                </a:solidFill>
              </a:rPr>
              <a:t>                         d) Demandeurs  d’asile,</a:t>
            </a:r>
            <a:endParaRPr lang="en-US" sz="4800" b="1" cap="none" dirty="0" smtClean="0">
              <a:solidFill>
                <a:srgbClr val="000000"/>
              </a:solidFill>
            </a:endParaRPr>
          </a:p>
          <a:p>
            <a:pPr>
              <a:lnSpc>
                <a:spcPts val="1040"/>
              </a:lnSpc>
            </a:pPr>
            <a:r>
              <a:rPr lang="fr-FR" sz="4800" b="1" cap="none" dirty="0" smtClean="0">
                <a:solidFill>
                  <a:srgbClr val="000000"/>
                </a:solidFill>
              </a:rPr>
              <a:t>                         e) Exode  des  compétences:  « </a:t>
            </a:r>
            <a:r>
              <a:rPr lang="fr-FR" sz="4800" b="1" cap="none" dirty="0" err="1" smtClean="0">
                <a:solidFill>
                  <a:srgbClr val="000000"/>
                </a:solidFill>
              </a:rPr>
              <a:t>brain</a:t>
            </a:r>
            <a:r>
              <a:rPr lang="fr-FR" sz="4800" b="1" cap="none" dirty="0" smtClean="0">
                <a:solidFill>
                  <a:srgbClr val="000000"/>
                </a:solidFill>
              </a:rPr>
              <a:t>-drain»</a:t>
            </a:r>
          </a:p>
          <a:p>
            <a:pPr algn="just">
              <a:lnSpc>
                <a:spcPct val="90000"/>
              </a:lnSpc>
            </a:pPr>
            <a:r>
              <a:rPr lang="fr-FR" sz="4800" b="1" cap="none" dirty="0" smtClean="0">
                <a:solidFill>
                  <a:srgbClr val="000000"/>
                </a:solidFill>
              </a:rPr>
              <a:t>	Elles </a:t>
            </a:r>
            <a:r>
              <a:rPr lang="fr-FR" sz="4800" b="1" cap="none" dirty="0">
                <a:solidFill>
                  <a:srgbClr val="000000"/>
                </a:solidFill>
              </a:rPr>
              <a:t>s’inscrivent   dans   des   contextes   socio-économiques   et   politiques   (crise économique,   guerre,   catastrophe   écologique,   répression   politique)   très diversifiés comme c’est le cas de la migration syrienne.</a:t>
            </a:r>
            <a:endParaRPr lang="en-US" sz="4800" b="1" cap="none" dirty="0">
              <a:solidFill>
                <a:srgbClr val="000000"/>
              </a:solidFill>
            </a:endParaRPr>
          </a:p>
          <a:p>
            <a:pPr algn="just"/>
            <a:endParaRPr lang="fr-FR" sz="4800" b="1" cap="none" dirty="0">
              <a:solidFill>
                <a:srgbClr val="000000"/>
              </a:solidFill>
            </a:endParaRPr>
          </a:p>
          <a:p>
            <a:pPr marL="0" lvl="4" indent="0" algn="just">
              <a:buNone/>
            </a:pPr>
            <a:endParaRPr lang="fr-FR" sz="1200" b="1" dirty="0" smtClean="0">
              <a:solidFill>
                <a:srgbClr val="000000"/>
              </a:solidFill>
            </a:endParaRPr>
          </a:p>
          <a:p>
            <a:pPr marL="0" lvl="4" indent="0" algn="ctr">
              <a:buNone/>
            </a:pPr>
            <a:endParaRPr lang="fr-FR" sz="1200" b="1" u="sng" dirty="0" smtClean="0">
              <a:solidFill>
                <a:srgbClr val="000000"/>
              </a:solidFill>
            </a:endParaRPr>
          </a:p>
          <a:p>
            <a:pPr marL="0" lvl="4" indent="0" algn="ctr">
              <a:buNone/>
            </a:pPr>
            <a:endParaRPr lang="fr-FR" dirty="0" smtClean="0">
              <a:solidFill>
                <a:srgbClr val="000000"/>
              </a:solidFill>
            </a:endParaRPr>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934464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00050" lvl="0" indent="-400050" algn="just">
              <a:buFont typeface="+mj-lt"/>
              <a:buAutoNum type="romanUcPeriod"/>
            </a:pPr>
            <a:r>
              <a:rPr lang="fr-FR" sz="1600" dirty="0">
                <a:solidFill>
                  <a:srgbClr val="5AB7B2"/>
                </a:solidFill>
              </a:rPr>
              <a:t>LA 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899592" y="915566"/>
            <a:ext cx="7848872" cy="3816424"/>
          </a:xfrm>
        </p:spPr>
        <p:txBody>
          <a:bodyPr>
            <a:normAutofit/>
          </a:bodyPr>
          <a:lstStyle/>
          <a:p>
            <a:pPr lvl="0" algn="ctr"/>
            <a:r>
              <a:rPr lang="fr-FR" sz="1800" b="1" dirty="0" smtClean="0"/>
              <a:t>  Le cas des travailleurs migrants:</a:t>
            </a:r>
            <a:endParaRPr lang="en-US" sz="1800" dirty="0" smtClean="0"/>
          </a:p>
          <a:p>
            <a:pPr algn="just"/>
            <a:r>
              <a:rPr lang="fr-FR" sz="2900" b="1" cap="none" dirty="0" smtClean="0">
                <a:solidFill>
                  <a:srgbClr val="000000"/>
                </a:solidFill>
              </a:rPr>
              <a:t>	</a:t>
            </a:r>
            <a:endParaRPr lang="en-US" sz="2900" b="1" cap="none" dirty="0" smtClean="0">
              <a:solidFill>
                <a:srgbClr val="000000"/>
              </a:solidFill>
            </a:endParaRPr>
          </a:p>
          <a:p>
            <a:pPr algn="ctr">
              <a:lnSpc>
                <a:spcPct val="115000"/>
              </a:lnSpc>
              <a:spcBef>
                <a:spcPts val="0"/>
              </a:spcBef>
              <a:spcAft>
                <a:spcPts val="1000"/>
              </a:spcAft>
            </a:pPr>
            <a:r>
              <a:rPr lang="fr-FR" sz="1600" b="1" cap="none" dirty="0">
                <a:solidFill>
                  <a:srgbClr val="000000"/>
                </a:solidFill>
              </a:rPr>
              <a:t>Ni le Liban, ni la Syrie, ni la Turquie, ni les Etats de l’UE </a:t>
            </a:r>
          </a:p>
          <a:p>
            <a:pPr algn="ctr">
              <a:lnSpc>
                <a:spcPct val="115000"/>
              </a:lnSpc>
              <a:spcBef>
                <a:spcPts val="0"/>
              </a:spcBef>
              <a:spcAft>
                <a:spcPts val="1000"/>
              </a:spcAft>
            </a:pPr>
            <a:r>
              <a:rPr lang="fr-FR" sz="1600" b="1" cap="none" dirty="0">
                <a:solidFill>
                  <a:srgbClr val="000000"/>
                </a:solidFill>
              </a:rPr>
              <a:t>ne sont des Etats parties à la Convention internationale sur la protection des droits de tous les travailleurs migrants et des membres de leur famille adoptée à New York, 18 décembre 1990 qui comporte 49 Etats parties </a:t>
            </a:r>
          </a:p>
          <a:p>
            <a:pPr algn="ctr">
              <a:lnSpc>
                <a:spcPct val="115000"/>
              </a:lnSpc>
              <a:spcBef>
                <a:spcPts val="0"/>
              </a:spcBef>
              <a:spcAft>
                <a:spcPts val="1000"/>
              </a:spcAft>
            </a:pPr>
            <a:r>
              <a:rPr lang="fr-FR" sz="1600" b="1" cap="none" dirty="0">
                <a:solidFill>
                  <a:srgbClr val="000000"/>
                </a:solidFill>
              </a:rPr>
              <a:t>(en vigueur depuis 2003)</a:t>
            </a:r>
            <a:endParaRPr lang="en-US" sz="1600" b="1" cap="none" dirty="0">
              <a:solidFill>
                <a:srgbClr val="000000"/>
              </a:solidFill>
            </a:endParaRPr>
          </a:p>
          <a:p>
            <a:pPr marL="0" lvl="4" indent="0" algn="ctr">
              <a:buNone/>
            </a:pPr>
            <a:endParaRPr lang="fr-FR" dirty="0" smtClean="0">
              <a:solidFill>
                <a:srgbClr val="000000"/>
              </a:solidFill>
            </a:endParaRPr>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391206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1779662"/>
            <a:ext cx="7057033" cy="792088"/>
          </a:xfrm>
        </p:spPr>
        <p:txBody>
          <a:bodyPr/>
          <a:lstStyle/>
          <a:p>
            <a:r>
              <a:rPr lang="fr-FR" sz="2000" dirty="0">
                <a:solidFill>
                  <a:srgbClr val="FF0000"/>
                </a:solidFill>
              </a:rPr>
              <a:t>REFUGIES ET DEPLACES : </a:t>
            </a:r>
            <a:r>
              <a:rPr lang="en-US" sz="2000" dirty="0">
                <a:solidFill>
                  <a:srgbClr val="FF0000"/>
                </a:solidFill>
              </a:rPr>
              <a:t/>
            </a:r>
            <a:br>
              <a:rPr lang="en-US" sz="2000" dirty="0">
                <a:solidFill>
                  <a:srgbClr val="FF0000"/>
                </a:solidFill>
              </a:rPr>
            </a:br>
            <a:r>
              <a:rPr lang="fr-FR" sz="2000" dirty="0">
                <a:solidFill>
                  <a:srgbClr val="FF0000"/>
                </a:solidFill>
              </a:rPr>
              <a:t>UNE DIFFERENCE DE STATUT NON JUSTIFIEE ?</a:t>
            </a:r>
            <a:endParaRPr lang="en-US" sz="2000" dirty="0">
              <a:solidFill>
                <a:srgbClr val="FF0000"/>
              </a:solidFill>
            </a:endParaRPr>
          </a:p>
        </p:txBody>
      </p:sp>
      <p:sp>
        <p:nvSpPr>
          <p:cNvPr id="3" name="Espace réservé du contenu 2"/>
          <p:cNvSpPr>
            <a:spLocks noGrp="1"/>
          </p:cNvSpPr>
          <p:nvPr>
            <p:ph idx="1"/>
          </p:nvPr>
        </p:nvSpPr>
        <p:spPr>
          <a:xfrm>
            <a:off x="1331640" y="2859782"/>
            <a:ext cx="6769001" cy="1800199"/>
          </a:xfrm>
        </p:spPr>
        <p:txBody>
          <a:bodyPr>
            <a:normAutofit/>
          </a:bodyPr>
          <a:lstStyle/>
          <a:p>
            <a:pPr marL="0" indent="0" algn="ctr">
              <a:buNone/>
            </a:pPr>
            <a:r>
              <a:rPr lang="fr-FR" b="1" i="1" dirty="0" smtClean="0">
                <a:latin typeface="Baskerville Old Face" panose="02020602080505020303" pitchFamily="18" charset="0"/>
              </a:rPr>
              <a:t>D</a:t>
            </a:r>
            <a:r>
              <a:rPr lang="fr-FR" b="1" i="1" cap="none" dirty="0" smtClean="0">
                <a:latin typeface="Baskerville Old Face" panose="02020602080505020303" pitchFamily="18" charset="0"/>
              </a:rPr>
              <a:t>r.</a:t>
            </a:r>
            <a:r>
              <a:rPr lang="fr-FR" b="1" i="1" dirty="0" smtClean="0">
                <a:latin typeface="Baskerville Old Face" panose="02020602080505020303" pitchFamily="18" charset="0"/>
              </a:rPr>
              <a:t> A</a:t>
            </a:r>
            <a:r>
              <a:rPr lang="fr-FR" b="1" i="1" cap="none" dirty="0" smtClean="0">
                <a:latin typeface="Baskerville Old Face" panose="02020602080505020303" pitchFamily="18" charset="0"/>
              </a:rPr>
              <a:t>ntonios</a:t>
            </a:r>
            <a:r>
              <a:rPr lang="fr-FR" b="1" i="1" dirty="0" smtClean="0">
                <a:latin typeface="Baskerville Old Face" panose="02020602080505020303" pitchFamily="18" charset="0"/>
              </a:rPr>
              <a:t> F. ABOU KASM</a:t>
            </a:r>
            <a:endParaRPr lang="en-US" dirty="0" smtClean="0">
              <a:latin typeface="Baskerville Old Face" panose="02020602080505020303" pitchFamily="18" charset="0"/>
            </a:endParaRPr>
          </a:p>
          <a:p>
            <a:pPr marL="0" indent="0" algn="ctr">
              <a:buNone/>
            </a:pPr>
            <a:r>
              <a:rPr lang="fr-FR" sz="1200" i="1" cap="none" dirty="0">
                <a:latin typeface="Batang" panose="02030600000101010101" pitchFamily="18" charset="-127"/>
                <a:ea typeface="Batang" panose="02030600000101010101" pitchFamily="18" charset="-127"/>
              </a:rPr>
              <a:t>A</a:t>
            </a:r>
            <a:r>
              <a:rPr lang="fr-FR" sz="1200" i="1" cap="none" dirty="0" smtClean="0">
                <a:latin typeface="Batang" panose="02030600000101010101" pitchFamily="18" charset="-127"/>
                <a:ea typeface="Batang" panose="02030600000101010101" pitchFamily="18" charset="-127"/>
              </a:rPr>
              <a:t>vocat membre du Barreau de </a:t>
            </a:r>
            <a:r>
              <a:rPr lang="fr-FR" sz="1200" i="1" cap="none" dirty="0">
                <a:latin typeface="Batang" panose="02030600000101010101" pitchFamily="18" charset="-127"/>
                <a:ea typeface="Batang" panose="02030600000101010101" pitchFamily="18" charset="-127"/>
              </a:rPr>
              <a:t>B</a:t>
            </a:r>
            <a:r>
              <a:rPr lang="fr-FR" sz="1200" i="1" cap="none" dirty="0" smtClean="0">
                <a:latin typeface="Batang" panose="02030600000101010101" pitchFamily="18" charset="-127"/>
                <a:ea typeface="Batang" panose="02030600000101010101" pitchFamily="18" charset="-127"/>
              </a:rPr>
              <a:t>eyrouth</a:t>
            </a:r>
            <a:endParaRPr lang="en-US" sz="1200" cap="none" dirty="0" smtClean="0">
              <a:latin typeface="Batang" panose="02030600000101010101" pitchFamily="18" charset="-127"/>
              <a:ea typeface="Batang" panose="02030600000101010101" pitchFamily="18" charset="-127"/>
            </a:endParaRPr>
          </a:p>
          <a:p>
            <a:pPr marL="0" indent="0" algn="ctr">
              <a:buNone/>
            </a:pPr>
            <a:r>
              <a:rPr lang="fr-FR" sz="1200" i="1" cap="none" dirty="0">
                <a:latin typeface="Batang" panose="02030600000101010101" pitchFamily="18" charset="-127"/>
                <a:ea typeface="Batang" panose="02030600000101010101" pitchFamily="18" charset="-127"/>
              </a:rPr>
              <a:t>C</a:t>
            </a:r>
            <a:r>
              <a:rPr lang="fr-FR" sz="1200" i="1" cap="none" dirty="0" smtClean="0">
                <a:latin typeface="Batang" panose="02030600000101010101" pitchFamily="18" charset="-127"/>
                <a:ea typeface="Batang" panose="02030600000101010101" pitchFamily="18" charset="-127"/>
              </a:rPr>
              <a:t>onseil principal au Tribunal spécial pour le </a:t>
            </a:r>
            <a:r>
              <a:rPr lang="fr-FR" sz="1200" i="1" cap="none" dirty="0">
                <a:latin typeface="Batang" panose="02030600000101010101" pitchFamily="18" charset="-127"/>
                <a:ea typeface="Batang" panose="02030600000101010101" pitchFamily="18" charset="-127"/>
              </a:rPr>
              <a:t>L</a:t>
            </a:r>
            <a:r>
              <a:rPr lang="fr-FR" sz="1200" i="1" cap="none" dirty="0" smtClean="0">
                <a:latin typeface="Batang" panose="02030600000101010101" pitchFamily="18" charset="-127"/>
                <a:ea typeface="Batang" panose="02030600000101010101" pitchFamily="18" charset="-127"/>
              </a:rPr>
              <a:t>iban </a:t>
            </a:r>
          </a:p>
          <a:p>
            <a:pPr marL="0" indent="0" algn="ctr">
              <a:buNone/>
            </a:pPr>
            <a:r>
              <a:rPr lang="en-US" sz="1200" i="1" cap="none" dirty="0">
                <a:latin typeface="Batang" panose="02030600000101010101" pitchFamily="18" charset="-127"/>
                <a:ea typeface="Batang" panose="02030600000101010101" pitchFamily="18" charset="-127"/>
              </a:rPr>
              <a:t>e</a:t>
            </a:r>
            <a:r>
              <a:rPr lang="fr-FR" sz="1200" i="1" cap="none" dirty="0" err="1" smtClean="0">
                <a:latin typeface="Batang" panose="02030600000101010101" pitchFamily="18" charset="-127"/>
                <a:ea typeface="Batang" panose="02030600000101010101" pitchFamily="18" charset="-127"/>
              </a:rPr>
              <a:t>t</a:t>
            </a:r>
            <a:r>
              <a:rPr lang="fr-FR" sz="1200" i="1" cap="none" dirty="0" smtClean="0">
                <a:latin typeface="Batang" panose="02030600000101010101" pitchFamily="18" charset="-127"/>
                <a:ea typeface="Batang" panose="02030600000101010101" pitchFamily="18" charset="-127"/>
              </a:rPr>
              <a:t> à la Cour Pénale </a:t>
            </a:r>
            <a:r>
              <a:rPr lang="fr-FR" sz="1200" i="1" cap="none" dirty="0">
                <a:latin typeface="Batang" panose="02030600000101010101" pitchFamily="18" charset="-127"/>
                <a:ea typeface="Batang" panose="02030600000101010101" pitchFamily="18" charset="-127"/>
              </a:rPr>
              <a:t>I</a:t>
            </a:r>
            <a:r>
              <a:rPr lang="fr-FR" sz="1200" i="1" cap="none" dirty="0" smtClean="0">
                <a:latin typeface="Batang" panose="02030600000101010101" pitchFamily="18" charset="-127"/>
                <a:ea typeface="Batang" panose="02030600000101010101" pitchFamily="18" charset="-127"/>
              </a:rPr>
              <a:t>nternationale</a:t>
            </a:r>
            <a:endParaRPr lang="en-US" sz="1200" cap="none" dirty="0" smtClean="0">
              <a:latin typeface="Batang" panose="02030600000101010101" pitchFamily="18" charset="-127"/>
              <a:ea typeface="Batang" panose="02030600000101010101" pitchFamily="18" charset="-127"/>
            </a:endParaRPr>
          </a:p>
          <a:p>
            <a:pPr marL="0" indent="0" algn="ctr">
              <a:buNone/>
            </a:pPr>
            <a:r>
              <a:rPr lang="fr-FR" sz="1200" i="1" cap="none" dirty="0">
                <a:latin typeface="Batang" panose="02030600000101010101" pitchFamily="18" charset="-127"/>
                <a:ea typeface="Batang" panose="02030600000101010101" pitchFamily="18" charset="-127"/>
              </a:rPr>
              <a:t>P</a:t>
            </a:r>
            <a:r>
              <a:rPr lang="fr-FR" sz="1200" i="1" cap="none" dirty="0" smtClean="0">
                <a:latin typeface="Batang" panose="02030600000101010101" pitchFamily="18" charset="-127"/>
                <a:ea typeface="Batang" panose="02030600000101010101" pitchFamily="18" charset="-127"/>
              </a:rPr>
              <a:t>rofesseur de droit international</a:t>
            </a:r>
            <a:endParaRPr lang="en-US" sz="1200" cap="none" dirty="0" smtClean="0">
              <a:latin typeface="Batang" panose="02030600000101010101" pitchFamily="18" charset="-127"/>
              <a:ea typeface="Batang" panose="02030600000101010101" pitchFamily="18" charset="-127"/>
            </a:endParaRPr>
          </a:p>
          <a:p>
            <a:pPr marL="0" indent="0" algn="ctr">
              <a:buNone/>
            </a:pPr>
            <a:endParaRPr lang="fr-FR" b="1" dirty="0"/>
          </a:p>
        </p:txBody>
      </p:sp>
      <p:sp>
        <p:nvSpPr>
          <p:cNvPr id="8" name="Espace réservé du pied de page 4"/>
          <p:cNvSpPr>
            <a:spLocks noGrp="1"/>
          </p:cNvSpPr>
          <p:nvPr>
            <p:ph type="ftr" sz="quarter" idx="11"/>
          </p:nvPr>
        </p:nvSpPr>
        <p:spPr>
          <a:xfrm>
            <a:off x="4572000" y="4821812"/>
            <a:ext cx="3312368" cy="76944"/>
          </a:xfrm>
        </p:spPr>
        <p:txBody>
          <a:bodyPr/>
          <a:lstStyle/>
          <a:p>
            <a:r>
              <a:rPr lang="fr-FR" dirty="0"/>
              <a:t>CAMPUS LIBAN 2017</a:t>
            </a:r>
          </a:p>
        </p:txBody>
      </p:sp>
      <p:sp>
        <p:nvSpPr>
          <p:cNvPr id="9" name="Espace réservé de la date 3"/>
          <p:cNvSpPr>
            <a:spLocks noGrp="1"/>
          </p:cNvSpPr>
          <p:nvPr>
            <p:ph type="dt" sz="half" idx="10"/>
          </p:nvPr>
        </p:nvSpPr>
        <p:spPr>
          <a:xfrm>
            <a:off x="8016008" y="4821812"/>
            <a:ext cx="432000" cy="76944"/>
          </a:xfrm>
        </p:spPr>
        <p:txBody>
          <a:bodyPr/>
          <a:lstStyle/>
          <a:p>
            <a:r>
              <a:rPr lang="fr-FR" dirty="0"/>
              <a:t>9 ET 10 MAI</a:t>
            </a: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67494"/>
            <a:ext cx="5328592" cy="1404589"/>
          </a:xfrm>
          <a:prstGeom prst="rect">
            <a:avLst/>
          </a:prstGeom>
        </p:spPr>
      </p:pic>
    </p:spTree>
    <p:extLst>
      <p:ext uri="{BB962C8B-B14F-4D97-AF65-F5344CB8AC3E}">
        <p14:creationId xmlns:p14="http://schemas.microsoft.com/office/powerpoint/2010/main" val="2295526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00050" lvl="0" indent="-400050" algn="just">
              <a:buFont typeface="+mj-lt"/>
              <a:buAutoNum type="romanUcPeriod"/>
            </a:pPr>
            <a:r>
              <a:rPr lang="fr-FR" sz="1600" dirty="0">
                <a:solidFill>
                  <a:srgbClr val="5AB7B2"/>
                </a:solidFill>
              </a:rPr>
              <a:t>LA 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755576" y="843558"/>
            <a:ext cx="7920880" cy="3743993"/>
          </a:xfrm>
        </p:spPr>
        <p:txBody>
          <a:bodyPr>
            <a:normAutofit fontScale="92500" lnSpcReduction="20000"/>
          </a:bodyPr>
          <a:lstStyle/>
          <a:p>
            <a:pPr lvl="0"/>
            <a:r>
              <a:rPr lang="fr-FR" sz="1600" b="1" dirty="0" smtClean="0"/>
              <a:t>B. </a:t>
            </a:r>
            <a:r>
              <a:rPr lang="fr-FR" sz="1600" b="1" dirty="0"/>
              <a:t>Le cas des syriens migrant vers </a:t>
            </a:r>
            <a:r>
              <a:rPr lang="fr-FR" sz="1600" b="1" dirty="0" smtClean="0"/>
              <a:t>l’Europe</a:t>
            </a:r>
          </a:p>
          <a:p>
            <a:pPr algn="just"/>
            <a:r>
              <a:rPr lang="fr-FR" sz="1600" b="1" cap="none" dirty="0" smtClean="0">
                <a:solidFill>
                  <a:srgbClr val="000000"/>
                </a:solidFill>
              </a:rPr>
              <a:t>	Tous les États membres de l’Union européenne et pratiquement tous les États européens (sauf l’Andorre et </a:t>
            </a:r>
            <a:r>
              <a:rPr lang="fr-FR" sz="1600" b="1" cap="none" dirty="0">
                <a:solidFill>
                  <a:srgbClr val="000000"/>
                </a:solidFill>
              </a:rPr>
              <a:t>S</a:t>
            </a:r>
            <a:r>
              <a:rPr lang="fr-FR" sz="1600" b="1" cap="none" dirty="0" smtClean="0">
                <a:solidFill>
                  <a:srgbClr val="000000"/>
                </a:solidFill>
              </a:rPr>
              <a:t>aint-Marin) sont parties à la Convention</a:t>
            </a:r>
            <a:r>
              <a:rPr lang="en-US" sz="1600" b="1" cap="none" dirty="0" smtClean="0">
                <a:solidFill>
                  <a:srgbClr val="000000"/>
                </a:solidFill>
              </a:rPr>
              <a:t> </a:t>
            </a:r>
            <a:r>
              <a:rPr lang="fr-FR" sz="1600" b="1" cap="none" dirty="0">
                <a:solidFill>
                  <a:srgbClr val="000000"/>
                </a:solidFill>
              </a:rPr>
              <a:t>relative au statut des </a:t>
            </a:r>
            <a:r>
              <a:rPr lang="fr-FR" sz="1600" b="1" cap="none" dirty="0" smtClean="0">
                <a:solidFill>
                  <a:srgbClr val="000000"/>
                </a:solidFill>
              </a:rPr>
              <a:t>réfugiés et à son protocole</a:t>
            </a:r>
            <a:r>
              <a:rPr lang="en-US" sz="1600" b="1" cap="none" dirty="0" smtClean="0">
                <a:solidFill>
                  <a:srgbClr val="000000"/>
                </a:solidFill>
              </a:rPr>
              <a:t> </a:t>
            </a:r>
            <a:r>
              <a:rPr lang="fr-FR" sz="1600" b="1" cap="none" dirty="0" smtClean="0">
                <a:solidFill>
                  <a:srgbClr val="000000"/>
                </a:solidFill>
              </a:rPr>
              <a:t>qui ont donc un effet juridiquement contraignant pour ces États.</a:t>
            </a:r>
            <a:endParaRPr lang="en-US" sz="1600" b="1" cap="none" dirty="0" smtClean="0">
              <a:solidFill>
                <a:srgbClr val="000000"/>
              </a:solidFill>
            </a:endParaRPr>
          </a:p>
          <a:p>
            <a:pPr marL="0" lvl="4" indent="0" algn="just">
              <a:buNone/>
            </a:pPr>
            <a:endParaRPr lang="fr-FR" sz="1200" b="1" dirty="0" smtClean="0">
              <a:solidFill>
                <a:srgbClr val="000000"/>
              </a:solidFill>
            </a:endParaRPr>
          </a:p>
          <a:p>
            <a:pPr algn="just"/>
            <a:r>
              <a:rPr lang="fr-FR" sz="1600" b="1" cap="none" dirty="0" smtClean="0">
                <a:solidFill>
                  <a:srgbClr val="000000"/>
                </a:solidFill>
              </a:rPr>
              <a:t>	La </a:t>
            </a:r>
            <a:r>
              <a:rPr lang="fr-FR" sz="1600" b="1" cap="none" dirty="0">
                <a:solidFill>
                  <a:srgbClr val="000000"/>
                </a:solidFill>
              </a:rPr>
              <a:t>Convention et son Protocole régissent le statut de réfugié, titre attribué à la suite d’une demande d’asile en principe individuelle. La « détermination du statut de réfugié » (ci-après « DSR ») relève à titre principal de la compétence des Etats mais le HCR peut le faire en vertu de son mandat lorsque les Etats n’exécutent pas cette fonction. </a:t>
            </a:r>
            <a:endParaRPr lang="en-US" sz="1600" b="1" cap="none" dirty="0">
              <a:solidFill>
                <a:srgbClr val="000000"/>
              </a:solidFill>
            </a:endParaRPr>
          </a:p>
          <a:p>
            <a:pPr algn="ctr"/>
            <a:r>
              <a:rPr lang="fr-FR" sz="1600" b="1" cap="none" dirty="0">
                <a:solidFill>
                  <a:srgbClr val="000000"/>
                </a:solidFill>
              </a:rPr>
              <a:t>(Comité exécutif du Programme du Haut-commissaire</a:t>
            </a:r>
            <a:r>
              <a:rPr lang="fr-FR" sz="1600" b="1" cap="none" dirty="0" smtClean="0">
                <a:solidFill>
                  <a:srgbClr val="000000"/>
                </a:solidFill>
              </a:rPr>
              <a:t>,</a:t>
            </a:r>
          </a:p>
          <a:p>
            <a:pPr algn="ctr"/>
            <a:r>
              <a:rPr lang="fr-FR" sz="1600" b="1" cap="none" dirty="0" smtClean="0">
                <a:solidFill>
                  <a:srgbClr val="000000"/>
                </a:solidFill>
              </a:rPr>
              <a:t> </a:t>
            </a:r>
            <a:r>
              <a:rPr lang="fr-FR" sz="1600" b="1" cap="none" dirty="0">
                <a:solidFill>
                  <a:srgbClr val="000000"/>
                </a:solidFill>
              </a:rPr>
              <a:t>« Détermination du statut de réfugié », EC/67/SC/CRP/12, 31 mai 2016)</a:t>
            </a:r>
            <a:endParaRPr lang="en-US" sz="1600" b="1" cap="none" dirty="0">
              <a:solidFill>
                <a:srgbClr val="000000"/>
              </a:solidFill>
            </a:endParaRPr>
          </a:p>
          <a:p>
            <a:pPr marL="0" lvl="4" indent="0" algn="r">
              <a:buNone/>
            </a:pPr>
            <a:endParaRPr lang="fr-FR" sz="1200" b="1" u="sng" dirty="0" smtClean="0">
              <a:solidFill>
                <a:srgbClr val="000000"/>
              </a:solidFill>
            </a:endParaRPr>
          </a:p>
          <a:p>
            <a:pPr marL="0" lvl="4" indent="0" algn="ctr">
              <a:buNone/>
            </a:pPr>
            <a:endParaRPr lang="fr-FR" dirty="0" smtClean="0">
              <a:solidFill>
                <a:srgbClr val="000000"/>
              </a:solidFill>
            </a:endParaRPr>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934464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00050" lvl="0" indent="-400050" algn="just">
              <a:buFont typeface="+mj-lt"/>
              <a:buAutoNum type="romanUcPeriod"/>
            </a:pPr>
            <a:r>
              <a:rPr lang="fr-FR" sz="1600" dirty="0">
                <a:solidFill>
                  <a:srgbClr val="5AB7B2"/>
                </a:solidFill>
              </a:rPr>
              <a:t>LA 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755576" y="843558"/>
            <a:ext cx="7920880" cy="3743993"/>
          </a:xfrm>
        </p:spPr>
        <p:txBody>
          <a:bodyPr>
            <a:normAutofit lnSpcReduction="10000"/>
          </a:bodyPr>
          <a:lstStyle/>
          <a:p>
            <a:pPr lvl="0"/>
            <a:r>
              <a:rPr lang="fr-FR" sz="1600" b="1" dirty="0" smtClean="0"/>
              <a:t>B. </a:t>
            </a:r>
            <a:r>
              <a:rPr lang="fr-FR" sz="1600" b="1" dirty="0"/>
              <a:t>Le cas des syriens migrant vers </a:t>
            </a:r>
            <a:r>
              <a:rPr lang="fr-FR" sz="1600" b="1" dirty="0" smtClean="0"/>
              <a:t>l’Europe</a:t>
            </a:r>
            <a:endParaRPr lang="fr-FR" sz="1200" b="1" dirty="0" smtClean="0">
              <a:solidFill>
                <a:srgbClr val="000000"/>
              </a:solidFill>
            </a:endParaRPr>
          </a:p>
          <a:p>
            <a:pPr algn="just"/>
            <a:r>
              <a:rPr lang="fr-FR" sz="1600" b="1" cap="none" dirty="0" smtClean="0">
                <a:solidFill>
                  <a:srgbClr val="000000"/>
                </a:solidFill>
              </a:rPr>
              <a:t>	</a:t>
            </a:r>
            <a:r>
              <a:rPr lang="fr-FR" sz="1600" b="1" cap="none" dirty="0">
                <a:solidFill>
                  <a:srgbClr val="000000"/>
                </a:solidFill>
              </a:rPr>
              <a:t>Parfois, les circonstances nécessitent de déroger à ce principe « pour garantir la qualité, l’intégrité et l’efficacité du processus », comme « le traitement en groupe sur la base de la reconnaissance à première vue du statut de réfugié ou les procédures simplifiées pour les nationalités ayant manifestement besoin de protection ». </a:t>
            </a:r>
            <a:endParaRPr lang="en-US" sz="1600" b="1" cap="none" dirty="0">
              <a:solidFill>
                <a:srgbClr val="000000"/>
              </a:solidFill>
            </a:endParaRPr>
          </a:p>
          <a:p>
            <a:pPr algn="just"/>
            <a:r>
              <a:rPr lang="fr-FR" sz="1600" b="1" cap="none" dirty="0" smtClean="0">
                <a:solidFill>
                  <a:srgbClr val="000000"/>
                </a:solidFill>
              </a:rPr>
              <a:t>	A </a:t>
            </a:r>
            <a:r>
              <a:rPr lang="fr-FR" sz="1600" b="1" cap="none" dirty="0">
                <a:solidFill>
                  <a:srgbClr val="000000"/>
                </a:solidFill>
              </a:rPr>
              <a:t>titre d’exemple, l’Allemagne a mis en place des procédures accélérées basées sur la présomption d’éligibilité pour les Syriens et d’autres groupes ayant un taux de reconnaissance très élevé. </a:t>
            </a:r>
            <a:endParaRPr lang="en-US" sz="1600" b="1" cap="none" dirty="0">
              <a:solidFill>
                <a:srgbClr val="000000"/>
              </a:solidFill>
            </a:endParaRPr>
          </a:p>
          <a:p>
            <a:pPr algn="just"/>
            <a:r>
              <a:rPr lang="fr-FR" sz="1600" b="1" cap="none" dirty="0" smtClean="0">
                <a:solidFill>
                  <a:srgbClr val="000000"/>
                </a:solidFill>
              </a:rPr>
              <a:t>	Inversement </a:t>
            </a:r>
            <a:r>
              <a:rPr lang="fr-FR" sz="1600" b="1" cap="none" dirty="0">
                <a:solidFill>
                  <a:srgbClr val="000000"/>
                </a:solidFill>
              </a:rPr>
              <a:t>pour les demandeurs originaires des Balkans occidentaux dont le taux de reconnaissance est très faible, l’Allemagne a introduit une procédure accélérée basée sur la présomption réfragable de non-éligibilité.</a:t>
            </a:r>
            <a:endParaRPr lang="en-US" sz="1600" b="1" cap="none" dirty="0">
              <a:solidFill>
                <a:srgbClr val="000000"/>
              </a:solidFill>
            </a:endParaRPr>
          </a:p>
          <a:p>
            <a:pPr marL="0" lvl="4" indent="0" algn="just">
              <a:buNone/>
            </a:pPr>
            <a:endParaRPr lang="fr-FR" sz="1600" b="1" dirty="0">
              <a:solidFill>
                <a:srgbClr val="000000"/>
              </a:solidFill>
            </a:endParaRPr>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2998360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219077160"/>
              </p:ext>
            </p:extLst>
          </p:nvPr>
        </p:nvGraphicFramePr>
        <p:xfrm>
          <a:off x="4391980" y="2613916"/>
          <a:ext cx="4356732" cy="1754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1"/>
          </p:nvPr>
        </p:nvSpPr>
        <p:spPr/>
        <p:txBody>
          <a:bodyPr>
            <a:normAutofit/>
          </a:bodyPr>
          <a:lstStyle/>
          <a:p>
            <a:pPr lvl="0" algn="just"/>
            <a:r>
              <a:rPr lang="fr-FR" sz="2000" dirty="0" smtClean="0"/>
              <a:t>II. </a:t>
            </a:r>
            <a:r>
              <a:rPr lang="fr-FR" sz="1800" dirty="0"/>
              <a:t>Effets juridiques de l’attribution de statut</a:t>
            </a:r>
            <a:endParaRPr lang="en-US" sz="1800" dirty="0"/>
          </a:p>
        </p:txBody>
      </p:sp>
      <p:pic>
        <p:nvPicPr>
          <p:cNvPr id="9" name="Picture Placeholder 8"/>
          <p:cNvPicPr>
            <a:picLocks noGrp="1" noChangeAspect="1"/>
          </p:cNvPicPr>
          <p:nvPr>
            <p:ph type="pic" sz="quarter" idx="12"/>
          </p:nvPr>
        </p:nvPicPr>
        <p:blipFill rotWithShape="1">
          <a:blip r:embed="rId7"/>
          <a:srcRect l="584" t="379" r="-103" b="-379"/>
          <a:stretch/>
        </p:blipFill>
        <p:spPr/>
      </p:pic>
      <p:sp>
        <p:nvSpPr>
          <p:cNvPr id="5" name="Date Placeholder 4"/>
          <p:cNvSpPr>
            <a:spLocks noGrp="1"/>
          </p:cNvSpPr>
          <p:nvPr>
            <p:ph type="dt" sz="half" idx="2"/>
          </p:nvPr>
        </p:nvSpPr>
        <p:spPr/>
        <p:txBody>
          <a:bodyPr/>
          <a:lstStyle/>
          <a:p>
            <a:r>
              <a:rPr lang="fr-FR" smtClean="0"/>
              <a:t>JJ/MM/AAAA</a:t>
            </a:r>
            <a:endParaRPr lang="fr-FR"/>
          </a:p>
        </p:txBody>
      </p:sp>
      <p:sp>
        <p:nvSpPr>
          <p:cNvPr id="6" name="Footer Placeholder 5"/>
          <p:cNvSpPr>
            <a:spLocks noGrp="1"/>
          </p:cNvSpPr>
          <p:nvPr>
            <p:ph type="ftr" sz="quarter" idx="13"/>
          </p:nvPr>
        </p:nvSpPr>
        <p:spPr/>
        <p:txBody>
          <a:bodyPr/>
          <a:lstStyle/>
          <a:p>
            <a:pPr algn="r"/>
            <a:r>
              <a:rPr lang="fr-FR" smtClean="0"/>
              <a:t>TITRE DE LA PRÉSENTATION</a:t>
            </a:r>
            <a:endParaRPr lang="fr-FR" dirty="0"/>
          </a:p>
        </p:txBody>
      </p:sp>
    </p:spTree>
    <p:extLst>
      <p:ext uri="{BB962C8B-B14F-4D97-AF65-F5344CB8AC3E}">
        <p14:creationId xmlns:p14="http://schemas.microsoft.com/office/powerpoint/2010/main" val="49260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just"/>
            <a:r>
              <a:rPr lang="fr-FR" sz="1600" dirty="0" smtClean="0">
                <a:solidFill>
                  <a:srgbClr val="5AB7B2"/>
                </a:solidFill>
              </a:rPr>
              <a:t>II.  LA </a:t>
            </a:r>
            <a:r>
              <a:rPr lang="fr-FR" sz="1600" dirty="0">
                <a:solidFill>
                  <a:srgbClr val="5AB7B2"/>
                </a:solidFill>
              </a:rPr>
              <a:t>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971600" y="843558"/>
            <a:ext cx="7560840" cy="3743993"/>
          </a:xfrm>
        </p:spPr>
        <p:txBody>
          <a:bodyPr>
            <a:normAutofit lnSpcReduction="10000"/>
          </a:bodyPr>
          <a:lstStyle/>
          <a:p>
            <a:pPr marL="342900" lvl="0" indent="-342900">
              <a:buAutoNum type="alphaUcPeriod"/>
            </a:pPr>
            <a:r>
              <a:rPr lang="fr-FR" sz="1600" b="1" dirty="0" smtClean="0"/>
              <a:t>Syriens </a:t>
            </a:r>
            <a:r>
              <a:rPr lang="fr-FR" sz="1600" b="1" dirty="0"/>
              <a:t>au Liban : </a:t>
            </a:r>
            <a:r>
              <a:rPr lang="fr-FR" sz="1600" b="1" cap="none" dirty="0" smtClean="0">
                <a:solidFill>
                  <a:schemeClr val="accent1"/>
                </a:solidFill>
              </a:rPr>
              <a:t>Statut hybride justifié par le respect de la constitution et la sauvegarde des Droits de l’Homme</a:t>
            </a:r>
            <a:endParaRPr lang="en-US" sz="1600" cap="none" dirty="0" smtClean="0">
              <a:solidFill>
                <a:schemeClr val="accent1"/>
              </a:solidFill>
            </a:endParaRPr>
          </a:p>
          <a:p>
            <a:pPr algn="just"/>
            <a:r>
              <a:rPr lang="fr-FR" sz="1400" b="1" cap="none" dirty="0" smtClean="0">
                <a:solidFill>
                  <a:schemeClr val="tx1"/>
                </a:solidFill>
              </a:rPr>
              <a:t>	Du </a:t>
            </a:r>
            <a:r>
              <a:rPr lang="fr-FR" sz="1400" b="1" cap="none" dirty="0">
                <a:solidFill>
                  <a:schemeClr val="tx1"/>
                </a:solidFill>
              </a:rPr>
              <a:t>fait que le Liban n’est pas un Etat partie à la Convention de 1951 relative aux réfugiés ni à son Protocole de 1967, il ne peut aucunement accorder le statut de réfugié à cette catégorie de personnes. Cela s’explique par les conséquences politiques et démographiques qui en résulteraient et que le Liban souhaite éviter. </a:t>
            </a:r>
            <a:endParaRPr lang="fr-FR" sz="1400" b="1" cap="none" dirty="0" smtClean="0">
              <a:solidFill>
                <a:schemeClr val="tx1"/>
              </a:solidFill>
            </a:endParaRPr>
          </a:p>
          <a:p>
            <a:pPr algn="just"/>
            <a:endParaRPr lang="fr-FR" sz="1400" b="1" cap="none" dirty="0" smtClean="0">
              <a:solidFill>
                <a:schemeClr val="tx1"/>
              </a:solidFill>
            </a:endParaRPr>
          </a:p>
          <a:p>
            <a:pPr algn="just"/>
            <a:r>
              <a:rPr lang="fr-FR" sz="1400" b="1" cap="none" dirty="0" smtClean="0">
                <a:solidFill>
                  <a:schemeClr val="tx1"/>
                </a:solidFill>
              </a:rPr>
              <a:t>	Par </a:t>
            </a:r>
            <a:r>
              <a:rPr lang="fr-FR" sz="1400" b="1" cap="none" dirty="0">
                <a:solidFill>
                  <a:schemeClr val="tx1"/>
                </a:solidFill>
              </a:rPr>
              <a:t>suite, toutes les </a:t>
            </a:r>
            <a:r>
              <a:rPr lang="fr-FR" sz="1400" b="1" cap="none" dirty="0" smtClean="0">
                <a:solidFill>
                  <a:schemeClr val="tx1"/>
                </a:solidFill>
              </a:rPr>
              <a:t>procédures </a:t>
            </a:r>
            <a:r>
              <a:rPr lang="fr-FR" sz="1400" b="1" cap="none" dirty="0">
                <a:solidFill>
                  <a:schemeClr val="tx1"/>
                </a:solidFill>
              </a:rPr>
              <a:t>d’entrée et de séjour au Liban sont ainsi fondées sur des lois et des réglementations nationales. Des règlements ont été adoptés en janvier 2015 qui sont relatifs au  droit de séjour. Ces règlements avaient pour but de régulariser le nombre de migrants qui entrent sur le territoire libanais. </a:t>
            </a:r>
            <a:endParaRPr lang="en-US" sz="1400" b="1" cap="none" dirty="0">
              <a:solidFill>
                <a:schemeClr val="tx1"/>
              </a:solidFill>
            </a:endParaRPr>
          </a:p>
          <a:p>
            <a:r>
              <a:rPr lang="fr-FR" sz="1400" b="1" cap="none" dirty="0">
                <a:solidFill>
                  <a:schemeClr val="tx1"/>
                </a:solidFill>
              </a:rPr>
              <a:t> </a:t>
            </a:r>
            <a:endParaRPr lang="en-US" sz="1400" b="1" cap="none" dirty="0">
              <a:solidFill>
                <a:schemeClr val="tx1"/>
              </a:solidFill>
            </a:endParaRPr>
          </a:p>
          <a:p>
            <a:endParaRPr lang="en-US" sz="1400" b="1" cap="none" dirty="0">
              <a:solidFill>
                <a:schemeClr val="tx1"/>
              </a:solidFill>
            </a:endParaRPr>
          </a:p>
          <a:p>
            <a:pPr lvl="4">
              <a:buFont typeface="Wingdings" charset="2"/>
              <a:buChar char="u"/>
            </a:pPr>
            <a:endParaRPr lang="fr-FR" sz="1400" b="1" dirty="0"/>
          </a:p>
          <a:p>
            <a:pPr lvl="4">
              <a:buFont typeface="Wingdings" charset="2"/>
              <a:buChar char="u"/>
            </a:pPr>
            <a:endParaRPr lang="fr-FR" sz="1400" b="1" dirty="0"/>
          </a:p>
          <a:p>
            <a:pPr marL="0" lvl="4" indent="0">
              <a:buNone/>
            </a:pPr>
            <a:endParaRPr lang="fr-FR" sz="1200" b="1" dirty="0" smtClean="0">
              <a:solidFill>
                <a:srgbClr val="000000"/>
              </a:solidFill>
            </a:endParaRPr>
          </a:p>
          <a:p>
            <a:pPr marL="0" lvl="4" indent="0" algn="ctr">
              <a:buNone/>
            </a:pPr>
            <a:endParaRPr lang="fr-FR" sz="1200" b="1" u="sng" dirty="0" smtClean="0"/>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1922636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600" dirty="0">
                <a:solidFill>
                  <a:schemeClr val="tx2"/>
                </a:solidFill>
                <a:latin typeface="+mn-lt"/>
                <a:ea typeface="+mn-ea"/>
                <a:cs typeface="+mn-cs"/>
              </a:rPr>
              <a:t>MOU entre le UNHCR et le </a:t>
            </a:r>
            <a:r>
              <a:rPr lang="en-US" sz="1600" dirty="0" err="1">
                <a:solidFill>
                  <a:schemeClr val="tx2"/>
                </a:solidFill>
                <a:latin typeface="+mn-lt"/>
                <a:ea typeface="+mn-ea"/>
                <a:cs typeface="+mn-cs"/>
              </a:rPr>
              <a:t>gouvernement</a:t>
            </a:r>
            <a:r>
              <a:rPr lang="en-US" sz="1600" dirty="0">
                <a:solidFill>
                  <a:schemeClr val="tx2"/>
                </a:solidFill>
                <a:latin typeface="+mn-lt"/>
                <a:ea typeface="+mn-ea"/>
                <a:cs typeface="+mn-cs"/>
              </a:rPr>
              <a:t> </a:t>
            </a:r>
            <a:r>
              <a:rPr lang="en-US" sz="1600" dirty="0" err="1">
                <a:solidFill>
                  <a:schemeClr val="tx2"/>
                </a:solidFill>
                <a:latin typeface="+mn-lt"/>
                <a:ea typeface="+mn-ea"/>
                <a:cs typeface="+mn-cs"/>
              </a:rPr>
              <a:t>libanais</a:t>
            </a:r>
            <a:r>
              <a:rPr lang="en-US" sz="1600" dirty="0">
                <a:solidFill>
                  <a:schemeClr val="tx2"/>
                </a:solidFill>
                <a:latin typeface="+mn-lt"/>
                <a:ea typeface="+mn-ea"/>
                <a:cs typeface="+mn-cs"/>
              </a:rPr>
              <a:t> de 2003</a:t>
            </a:r>
          </a:p>
        </p:txBody>
      </p:sp>
      <p:sp>
        <p:nvSpPr>
          <p:cNvPr id="3" name="Content Placeholder 2"/>
          <p:cNvSpPr>
            <a:spLocks noGrp="1"/>
          </p:cNvSpPr>
          <p:nvPr>
            <p:ph idx="1"/>
          </p:nvPr>
        </p:nvSpPr>
        <p:spPr/>
        <p:txBody>
          <a:bodyPr/>
          <a:lstStyle/>
          <a:p>
            <a:pPr algn="just"/>
            <a:r>
              <a:rPr lang="fr-FR" sz="1600" b="1" cap="none" dirty="0">
                <a:solidFill>
                  <a:schemeClr val="tx1"/>
                </a:solidFill>
              </a:rPr>
              <a:t>L</a:t>
            </a:r>
            <a:r>
              <a:rPr lang="fr-FR" sz="1600" b="1" cap="none" dirty="0" smtClean="0">
                <a:solidFill>
                  <a:schemeClr val="tx1"/>
                </a:solidFill>
              </a:rPr>
              <a:t>e UNHCR et le Gouvernement libanais ont signé un MOU datant de 2003, selon lequel:</a:t>
            </a:r>
          </a:p>
          <a:p>
            <a:pPr marL="285750" indent="-285750" algn="just">
              <a:buFontTx/>
              <a:buChar char="-"/>
            </a:pPr>
            <a:r>
              <a:rPr lang="fr-FR" sz="1600" b="1" cap="none" dirty="0" smtClean="0">
                <a:solidFill>
                  <a:schemeClr val="tx1"/>
                </a:solidFill>
              </a:rPr>
              <a:t>Le Liban n’est pas considéré un pays d’asile, </a:t>
            </a:r>
          </a:p>
          <a:p>
            <a:pPr marL="285750" indent="-285750" algn="just">
              <a:buFontTx/>
              <a:buChar char="-"/>
            </a:pPr>
            <a:r>
              <a:rPr lang="fr-FR" sz="1600" b="1" cap="none" dirty="0" smtClean="0">
                <a:solidFill>
                  <a:schemeClr val="tx1"/>
                </a:solidFill>
              </a:rPr>
              <a:t>Il peut attribuer ce droit momentanément pour une durée déterminée ne dépassant pas un an, </a:t>
            </a:r>
          </a:p>
          <a:p>
            <a:pPr marL="285750" indent="-285750" algn="just">
              <a:buFontTx/>
              <a:buChar char="-"/>
            </a:pPr>
            <a:r>
              <a:rPr lang="fr-FR" sz="1600" b="1" cap="none" dirty="0" smtClean="0">
                <a:solidFill>
                  <a:schemeClr val="tx1"/>
                </a:solidFill>
              </a:rPr>
              <a:t>Et le UNHCR s’engage à relocaliser les demandeurs d’asile dans un Etat tiers autre que le </a:t>
            </a:r>
            <a:r>
              <a:rPr lang="fr-FR" sz="1600" b="1" cap="none" dirty="0">
                <a:solidFill>
                  <a:schemeClr val="tx1"/>
                </a:solidFill>
              </a:rPr>
              <a:t>L</a:t>
            </a:r>
            <a:r>
              <a:rPr lang="fr-FR" sz="1600" b="1" cap="none" dirty="0" smtClean="0">
                <a:solidFill>
                  <a:schemeClr val="tx1"/>
                </a:solidFill>
              </a:rPr>
              <a:t>iban.</a:t>
            </a:r>
          </a:p>
          <a:p>
            <a:pPr algn="just"/>
            <a:r>
              <a:rPr lang="fr-FR" sz="1600" b="1" cap="none" dirty="0" smtClean="0">
                <a:solidFill>
                  <a:schemeClr val="tx1"/>
                </a:solidFill>
              </a:rPr>
              <a:t>(MOU signé le 9/9/2003 adopté par le décret 11262 après l’approbation du Conseil des ministres libanais du 5/6/2003).</a:t>
            </a:r>
          </a:p>
          <a:p>
            <a:endParaRPr lang="en-US" dirty="0"/>
          </a:p>
        </p:txBody>
      </p:sp>
      <p:sp>
        <p:nvSpPr>
          <p:cNvPr id="4" name="Date Placeholder 3"/>
          <p:cNvSpPr>
            <a:spLocks noGrp="1"/>
          </p:cNvSpPr>
          <p:nvPr>
            <p:ph type="dt" sz="half" idx="10"/>
          </p:nvPr>
        </p:nvSpPr>
        <p:spPr/>
        <p:txBody>
          <a:bodyPr/>
          <a:lstStyle/>
          <a:p>
            <a:r>
              <a:rPr lang="fr-FR" smtClean="0"/>
              <a:t>JJ/MM/AAAA</a:t>
            </a:r>
            <a:endParaRPr lang="fr-FR"/>
          </a:p>
        </p:txBody>
      </p:sp>
      <p:sp>
        <p:nvSpPr>
          <p:cNvPr id="5" name="Footer Placeholder 4"/>
          <p:cNvSpPr>
            <a:spLocks noGrp="1"/>
          </p:cNvSpPr>
          <p:nvPr>
            <p:ph type="ftr" sz="quarter" idx="11"/>
          </p:nvPr>
        </p:nvSpPr>
        <p:spPr/>
        <p:txBody>
          <a:bodyPr/>
          <a:lstStyle/>
          <a:p>
            <a:r>
              <a:rPr lang="fr-FR" smtClean="0"/>
              <a:t>TITRE DE LA PRÉSENTATION</a:t>
            </a:r>
            <a:endParaRPr lang="fr-FR" dirty="0"/>
          </a:p>
        </p:txBody>
      </p:sp>
    </p:spTree>
    <p:extLst>
      <p:ext uri="{BB962C8B-B14F-4D97-AF65-F5344CB8AC3E}">
        <p14:creationId xmlns:p14="http://schemas.microsoft.com/office/powerpoint/2010/main" val="1584698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dirty="0">
                <a:solidFill>
                  <a:schemeClr val="tx2"/>
                </a:solidFill>
              </a:rPr>
              <a:t>la </a:t>
            </a:r>
            <a:r>
              <a:rPr lang="en-US" sz="1800" dirty="0" err="1">
                <a:solidFill>
                  <a:schemeClr val="tx2"/>
                </a:solidFill>
              </a:rPr>
              <a:t>Circulaire</a:t>
            </a:r>
            <a:r>
              <a:rPr lang="en-US" sz="1800" dirty="0">
                <a:solidFill>
                  <a:schemeClr val="tx2"/>
                </a:solidFill>
              </a:rPr>
              <a:t> </a:t>
            </a:r>
            <a:r>
              <a:rPr lang="en-US" sz="1800" dirty="0" smtClean="0">
                <a:solidFill>
                  <a:schemeClr val="tx2"/>
                </a:solidFill>
              </a:rPr>
              <a:t>99 de la </a:t>
            </a:r>
            <a:r>
              <a:rPr lang="en-US" sz="1800" dirty="0" err="1" smtClean="0">
                <a:solidFill>
                  <a:schemeClr val="tx2"/>
                </a:solidFill>
              </a:rPr>
              <a:t>suretÉ</a:t>
            </a:r>
            <a:r>
              <a:rPr lang="en-US" sz="1800" dirty="0" smtClean="0">
                <a:solidFill>
                  <a:schemeClr val="tx2"/>
                </a:solidFill>
              </a:rPr>
              <a:t> </a:t>
            </a:r>
            <a:r>
              <a:rPr lang="en-US" sz="1800" dirty="0" err="1" smtClean="0">
                <a:solidFill>
                  <a:schemeClr val="tx2"/>
                </a:solidFill>
              </a:rPr>
              <a:t>gÉnÉrale</a:t>
            </a:r>
            <a:endParaRPr lang="en-US" sz="1800" dirty="0">
              <a:solidFill>
                <a:schemeClr val="tx2"/>
              </a:solidFill>
            </a:endParaRPr>
          </a:p>
        </p:txBody>
      </p:sp>
      <p:sp>
        <p:nvSpPr>
          <p:cNvPr id="3" name="Content Placeholder 2"/>
          <p:cNvSpPr>
            <a:spLocks noGrp="1"/>
          </p:cNvSpPr>
          <p:nvPr>
            <p:ph idx="1"/>
          </p:nvPr>
        </p:nvSpPr>
        <p:spPr>
          <a:xfrm>
            <a:off x="979487" y="950912"/>
            <a:ext cx="7769225" cy="3997101"/>
          </a:xfrm>
        </p:spPr>
        <p:txBody>
          <a:bodyPr>
            <a:normAutofit fontScale="47500" lnSpcReduction="20000"/>
          </a:bodyPr>
          <a:lstStyle/>
          <a:p>
            <a:pPr algn="just">
              <a:lnSpc>
                <a:spcPct val="115000"/>
              </a:lnSpc>
              <a:spcBef>
                <a:spcPts val="0"/>
              </a:spcBef>
              <a:spcAft>
                <a:spcPts val="1000"/>
              </a:spcAft>
            </a:pPr>
            <a:r>
              <a:rPr lang="fr-FR" sz="2900" b="1" cap="none" dirty="0">
                <a:solidFill>
                  <a:schemeClr val="tx1"/>
                </a:solidFill>
                <a:latin typeface="Times New Roman"/>
                <a:ea typeface="Calibri"/>
                <a:cs typeface="Arial"/>
              </a:rPr>
              <a:t>L</a:t>
            </a:r>
            <a:r>
              <a:rPr lang="fr-FR" sz="2900" b="1" cap="none" dirty="0" smtClean="0">
                <a:solidFill>
                  <a:schemeClr val="tx1"/>
                </a:solidFill>
                <a:latin typeface="Times New Roman"/>
                <a:ea typeface="Calibri"/>
                <a:cs typeface="Arial"/>
              </a:rPr>
              <a:t>a Direction de la Sureté générale a adopté la circulaire 99 relative aux « visiteurs syriens » qui sont classifiés en 11 catégories :</a:t>
            </a:r>
            <a:endParaRPr lang="en-US" sz="2900" b="1" cap="none" dirty="0" smtClean="0">
              <a:solidFill>
                <a:schemeClr val="tx1"/>
              </a:solidFill>
              <a:latin typeface="Calibri"/>
              <a:ea typeface="Calibri"/>
              <a:cs typeface="Arial"/>
            </a:endParaRPr>
          </a:p>
          <a:p>
            <a:pPr marL="342900" marR="0" lvl="0" indent="-342900" algn="just">
              <a:lnSpc>
                <a:spcPct val="115000"/>
              </a:lnSpc>
              <a:spcBef>
                <a:spcPts val="0"/>
              </a:spcBef>
              <a:spcAft>
                <a:spcPts val="0"/>
              </a:spcAft>
              <a:buFont typeface="Times New Roman"/>
              <a:buChar char="-"/>
            </a:pPr>
            <a:r>
              <a:rPr lang="fr-FR" sz="2900" b="1" cap="none" dirty="0">
                <a:solidFill>
                  <a:schemeClr val="tx1"/>
                </a:solidFill>
                <a:latin typeface="Times New Roman"/>
                <a:ea typeface="Calibri"/>
                <a:cs typeface="Arial"/>
              </a:rPr>
              <a:t>P</a:t>
            </a:r>
            <a:r>
              <a:rPr lang="fr-FR" sz="2900" b="1" cap="none" dirty="0" smtClean="0">
                <a:solidFill>
                  <a:schemeClr val="tx1"/>
                </a:solidFill>
                <a:latin typeface="Times New Roman"/>
                <a:ea typeface="Calibri"/>
                <a:cs typeface="Arial"/>
              </a:rPr>
              <a:t>our le tourisme</a:t>
            </a:r>
            <a:endParaRPr lang="en-US" sz="2900" b="1" cap="none" dirty="0" smtClean="0">
              <a:solidFill>
                <a:schemeClr val="tx1"/>
              </a:solidFill>
              <a:latin typeface="Calibri"/>
              <a:ea typeface="Calibri"/>
              <a:cs typeface="Arial"/>
            </a:endParaRPr>
          </a:p>
          <a:p>
            <a:pPr marL="342900" marR="0" lvl="0" indent="-342900" algn="just">
              <a:lnSpc>
                <a:spcPct val="115000"/>
              </a:lnSpc>
              <a:spcBef>
                <a:spcPts val="0"/>
              </a:spcBef>
              <a:spcAft>
                <a:spcPts val="0"/>
              </a:spcAft>
              <a:buFont typeface="Times New Roman"/>
              <a:buChar char="-"/>
            </a:pPr>
            <a:r>
              <a:rPr lang="fr-FR" sz="2900" b="1" cap="none" dirty="0">
                <a:solidFill>
                  <a:schemeClr val="tx1"/>
                </a:solidFill>
                <a:latin typeface="Times New Roman"/>
                <a:ea typeface="Calibri"/>
                <a:cs typeface="Arial"/>
              </a:rPr>
              <a:t>P</a:t>
            </a:r>
            <a:r>
              <a:rPr lang="fr-FR" sz="2900" b="1" cap="none" dirty="0" smtClean="0">
                <a:solidFill>
                  <a:schemeClr val="tx1"/>
                </a:solidFill>
                <a:latin typeface="Times New Roman"/>
                <a:ea typeface="Calibri"/>
                <a:cs typeface="Arial"/>
              </a:rPr>
              <a:t>our des visites de travail</a:t>
            </a:r>
            <a:endParaRPr lang="en-US" sz="2900" b="1" cap="none" dirty="0" smtClean="0">
              <a:solidFill>
                <a:schemeClr val="tx1"/>
              </a:solidFill>
              <a:latin typeface="Calibri"/>
              <a:ea typeface="Calibri"/>
              <a:cs typeface="Arial"/>
            </a:endParaRPr>
          </a:p>
          <a:p>
            <a:pPr marL="342900" marR="0" lvl="0" indent="-342900" algn="just">
              <a:lnSpc>
                <a:spcPct val="115000"/>
              </a:lnSpc>
              <a:spcBef>
                <a:spcPts val="0"/>
              </a:spcBef>
              <a:spcAft>
                <a:spcPts val="0"/>
              </a:spcAft>
              <a:buFont typeface="Times New Roman"/>
              <a:buChar char="-"/>
            </a:pPr>
            <a:r>
              <a:rPr lang="fr-FR" sz="2900" b="1" cap="none" dirty="0">
                <a:solidFill>
                  <a:schemeClr val="tx1"/>
                </a:solidFill>
                <a:latin typeface="Times New Roman"/>
                <a:ea typeface="Calibri"/>
                <a:cs typeface="Arial"/>
              </a:rPr>
              <a:t>P</a:t>
            </a:r>
            <a:r>
              <a:rPr lang="fr-FR" sz="2900" b="1" cap="none" dirty="0" smtClean="0">
                <a:solidFill>
                  <a:schemeClr val="tx1"/>
                </a:solidFill>
                <a:latin typeface="Times New Roman"/>
                <a:ea typeface="Calibri"/>
                <a:cs typeface="Arial"/>
              </a:rPr>
              <a:t>our le shopping</a:t>
            </a:r>
            <a:endParaRPr lang="en-US" sz="2900" b="1" cap="none" dirty="0" smtClean="0">
              <a:solidFill>
                <a:schemeClr val="tx1"/>
              </a:solidFill>
              <a:latin typeface="Calibri"/>
              <a:ea typeface="Calibri"/>
              <a:cs typeface="Arial"/>
            </a:endParaRPr>
          </a:p>
          <a:p>
            <a:pPr marL="342900" marR="0" lvl="0" indent="-342900" algn="just">
              <a:lnSpc>
                <a:spcPct val="115000"/>
              </a:lnSpc>
              <a:spcBef>
                <a:spcPts val="0"/>
              </a:spcBef>
              <a:spcAft>
                <a:spcPts val="0"/>
              </a:spcAft>
              <a:buFont typeface="Times New Roman"/>
              <a:buChar char="-"/>
            </a:pPr>
            <a:r>
              <a:rPr lang="fr-FR" sz="2900" b="1" cap="none" dirty="0">
                <a:solidFill>
                  <a:schemeClr val="tx1"/>
                </a:solidFill>
                <a:latin typeface="Times New Roman"/>
                <a:ea typeface="Calibri"/>
                <a:cs typeface="Arial"/>
              </a:rPr>
              <a:t>P</a:t>
            </a:r>
            <a:r>
              <a:rPr lang="fr-FR" sz="2900" b="1" cap="none" dirty="0" smtClean="0">
                <a:solidFill>
                  <a:schemeClr val="tx1"/>
                </a:solidFill>
                <a:latin typeface="Times New Roman"/>
                <a:ea typeface="Calibri"/>
                <a:cs typeface="Arial"/>
              </a:rPr>
              <a:t>ossédant une propriétaire foncière au </a:t>
            </a:r>
            <a:r>
              <a:rPr lang="fr-FR" sz="2900" b="1" cap="none" dirty="0">
                <a:solidFill>
                  <a:schemeClr val="tx1"/>
                </a:solidFill>
                <a:latin typeface="Times New Roman"/>
                <a:ea typeface="Calibri"/>
                <a:cs typeface="Arial"/>
              </a:rPr>
              <a:t>L</a:t>
            </a:r>
            <a:r>
              <a:rPr lang="fr-FR" sz="2900" b="1" cap="none" dirty="0" smtClean="0">
                <a:solidFill>
                  <a:schemeClr val="tx1"/>
                </a:solidFill>
                <a:latin typeface="Times New Roman"/>
                <a:ea typeface="Calibri"/>
                <a:cs typeface="Arial"/>
              </a:rPr>
              <a:t>iban</a:t>
            </a:r>
            <a:endParaRPr lang="en-US" sz="2900" b="1" cap="none" dirty="0" smtClean="0">
              <a:solidFill>
                <a:schemeClr val="tx1"/>
              </a:solidFill>
              <a:latin typeface="Calibri"/>
              <a:ea typeface="Calibri"/>
              <a:cs typeface="Arial"/>
            </a:endParaRPr>
          </a:p>
          <a:p>
            <a:pPr marL="342900" marR="0" lvl="0" indent="-342900" algn="just">
              <a:lnSpc>
                <a:spcPct val="115000"/>
              </a:lnSpc>
              <a:spcBef>
                <a:spcPts val="0"/>
              </a:spcBef>
              <a:spcAft>
                <a:spcPts val="0"/>
              </a:spcAft>
              <a:buFont typeface="Times New Roman"/>
              <a:buChar char="-"/>
            </a:pPr>
            <a:r>
              <a:rPr lang="fr-FR" sz="2900" b="1" cap="none" dirty="0">
                <a:solidFill>
                  <a:schemeClr val="tx1"/>
                </a:solidFill>
                <a:latin typeface="Times New Roman"/>
                <a:ea typeface="Calibri"/>
                <a:cs typeface="Arial"/>
              </a:rPr>
              <a:t>T</a:t>
            </a:r>
            <a:r>
              <a:rPr lang="fr-FR" sz="2900" b="1" cap="none" dirty="0" smtClean="0">
                <a:solidFill>
                  <a:schemeClr val="tx1"/>
                </a:solidFill>
                <a:latin typeface="Times New Roman"/>
                <a:ea typeface="Calibri"/>
                <a:cs typeface="Arial"/>
              </a:rPr>
              <a:t>itulaire d’un contrat de loyer</a:t>
            </a:r>
            <a:endParaRPr lang="en-US" sz="2900" b="1" cap="none" dirty="0" smtClean="0">
              <a:solidFill>
                <a:schemeClr val="tx1"/>
              </a:solidFill>
              <a:latin typeface="Calibri"/>
              <a:ea typeface="Calibri"/>
              <a:cs typeface="Arial"/>
            </a:endParaRPr>
          </a:p>
          <a:p>
            <a:pPr marL="342900" marR="0" lvl="0" indent="-342900" algn="just">
              <a:lnSpc>
                <a:spcPct val="115000"/>
              </a:lnSpc>
              <a:spcBef>
                <a:spcPts val="0"/>
              </a:spcBef>
              <a:spcAft>
                <a:spcPts val="0"/>
              </a:spcAft>
              <a:buFont typeface="Times New Roman"/>
              <a:buChar char="-"/>
            </a:pPr>
            <a:r>
              <a:rPr lang="fr-FR" sz="2900" b="1" cap="none" dirty="0">
                <a:solidFill>
                  <a:schemeClr val="tx1"/>
                </a:solidFill>
                <a:latin typeface="Times New Roman"/>
                <a:ea typeface="Calibri"/>
                <a:cs typeface="Arial"/>
              </a:rPr>
              <a:t>P</a:t>
            </a:r>
            <a:r>
              <a:rPr lang="fr-FR" sz="2900" b="1" cap="none" dirty="0" smtClean="0">
                <a:solidFill>
                  <a:schemeClr val="tx1"/>
                </a:solidFill>
                <a:latin typeface="Times New Roman"/>
                <a:ea typeface="Calibri"/>
                <a:cs typeface="Arial"/>
              </a:rPr>
              <a:t>our des fins éducatives</a:t>
            </a:r>
            <a:endParaRPr lang="en-US" sz="2900" b="1" cap="none" dirty="0" smtClean="0">
              <a:solidFill>
                <a:schemeClr val="tx1"/>
              </a:solidFill>
              <a:latin typeface="Calibri"/>
              <a:ea typeface="Calibri"/>
              <a:cs typeface="Arial"/>
            </a:endParaRPr>
          </a:p>
          <a:p>
            <a:pPr marL="342900" marR="0" lvl="0" indent="-342900" algn="just">
              <a:lnSpc>
                <a:spcPct val="115000"/>
              </a:lnSpc>
              <a:spcBef>
                <a:spcPts val="0"/>
              </a:spcBef>
              <a:spcAft>
                <a:spcPts val="0"/>
              </a:spcAft>
              <a:buFont typeface="Times New Roman"/>
              <a:buChar char="-"/>
            </a:pPr>
            <a:r>
              <a:rPr lang="fr-FR" sz="2900" b="1" cap="none" dirty="0">
                <a:solidFill>
                  <a:schemeClr val="tx1"/>
                </a:solidFill>
                <a:latin typeface="Times New Roman"/>
                <a:ea typeface="Calibri"/>
                <a:cs typeface="Arial"/>
              </a:rPr>
              <a:t>P</a:t>
            </a:r>
            <a:r>
              <a:rPr lang="fr-FR" sz="2900" b="1" cap="none" dirty="0" smtClean="0">
                <a:solidFill>
                  <a:schemeClr val="tx1"/>
                </a:solidFill>
                <a:latin typeface="Times New Roman"/>
                <a:ea typeface="Calibri"/>
                <a:cs typeface="Arial"/>
              </a:rPr>
              <a:t>our un passage de transit via l’aéroport ou les ports</a:t>
            </a:r>
            <a:endParaRPr lang="en-US" sz="2900" b="1" cap="none" dirty="0" smtClean="0">
              <a:solidFill>
                <a:schemeClr val="tx1"/>
              </a:solidFill>
              <a:latin typeface="Calibri"/>
              <a:ea typeface="Calibri"/>
              <a:cs typeface="Arial"/>
            </a:endParaRPr>
          </a:p>
          <a:p>
            <a:pPr marL="342900" marR="0" lvl="0" indent="-342900" algn="just">
              <a:lnSpc>
                <a:spcPct val="115000"/>
              </a:lnSpc>
              <a:spcBef>
                <a:spcPts val="0"/>
              </a:spcBef>
              <a:spcAft>
                <a:spcPts val="0"/>
              </a:spcAft>
              <a:buFont typeface="Times New Roman"/>
              <a:buChar char="-"/>
            </a:pPr>
            <a:r>
              <a:rPr lang="fr-FR" sz="2900" b="1" cap="none" dirty="0" smtClean="0">
                <a:solidFill>
                  <a:srgbClr val="FF0000"/>
                </a:solidFill>
                <a:latin typeface="Times New Roman"/>
                <a:ea typeface="Calibri"/>
                <a:cs typeface="Arial"/>
              </a:rPr>
              <a:t>EN QUALITÉ DE « DÉPLACÉS »</a:t>
            </a:r>
            <a:endParaRPr lang="en-US" sz="2900" b="1" cap="none" dirty="0" smtClean="0">
              <a:solidFill>
                <a:srgbClr val="FF0000"/>
              </a:solidFill>
              <a:latin typeface="Calibri"/>
              <a:ea typeface="Calibri"/>
              <a:cs typeface="Arial"/>
            </a:endParaRPr>
          </a:p>
          <a:p>
            <a:pPr marL="342900" marR="0" lvl="0" indent="-342900" algn="just">
              <a:lnSpc>
                <a:spcPct val="115000"/>
              </a:lnSpc>
              <a:spcBef>
                <a:spcPts val="0"/>
              </a:spcBef>
              <a:spcAft>
                <a:spcPts val="0"/>
              </a:spcAft>
              <a:buFont typeface="Times New Roman"/>
              <a:buChar char="-"/>
            </a:pPr>
            <a:r>
              <a:rPr lang="fr-FR" sz="2900" b="1" cap="none" dirty="0">
                <a:solidFill>
                  <a:schemeClr val="tx1"/>
                </a:solidFill>
                <a:latin typeface="Times New Roman"/>
                <a:ea typeface="Calibri"/>
                <a:cs typeface="Arial"/>
              </a:rPr>
              <a:t>P</a:t>
            </a:r>
            <a:r>
              <a:rPr lang="fr-FR" sz="2900" b="1" cap="none" dirty="0" smtClean="0">
                <a:solidFill>
                  <a:schemeClr val="tx1"/>
                </a:solidFill>
                <a:latin typeface="Times New Roman"/>
                <a:ea typeface="Calibri"/>
                <a:cs typeface="Arial"/>
              </a:rPr>
              <a:t>our des soins médicaux</a:t>
            </a:r>
            <a:endParaRPr lang="en-US" sz="2900" b="1" cap="none" dirty="0" smtClean="0">
              <a:solidFill>
                <a:schemeClr val="tx1"/>
              </a:solidFill>
              <a:latin typeface="Calibri"/>
              <a:ea typeface="Calibri"/>
              <a:cs typeface="Arial"/>
            </a:endParaRPr>
          </a:p>
          <a:p>
            <a:pPr marL="342900" marR="0" lvl="0" indent="-342900" algn="just">
              <a:lnSpc>
                <a:spcPct val="115000"/>
              </a:lnSpc>
              <a:spcBef>
                <a:spcPts val="0"/>
              </a:spcBef>
              <a:spcAft>
                <a:spcPts val="0"/>
              </a:spcAft>
              <a:buFont typeface="Times New Roman"/>
              <a:buChar char="-"/>
            </a:pPr>
            <a:r>
              <a:rPr lang="fr-FR" sz="2900" b="1" cap="none" dirty="0">
                <a:solidFill>
                  <a:schemeClr val="tx1"/>
                </a:solidFill>
                <a:latin typeface="Times New Roman"/>
                <a:ea typeface="Calibri"/>
                <a:cs typeface="Arial"/>
              </a:rPr>
              <a:t>P</a:t>
            </a:r>
            <a:r>
              <a:rPr lang="fr-FR" sz="2900" b="1" cap="none" dirty="0" smtClean="0">
                <a:solidFill>
                  <a:schemeClr val="tx1"/>
                </a:solidFill>
                <a:latin typeface="Times New Roman"/>
                <a:ea typeface="Calibri"/>
                <a:cs typeface="Arial"/>
              </a:rPr>
              <a:t>our consulter une ambassade étrangère</a:t>
            </a:r>
            <a:endParaRPr lang="en-US" sz="2900" b="1" cap="none" dirty="0" smtClean="0">
              <a:solidFill>
                <a:schemeClr val="tx1"/>
              </a:solidFill>
              <a:latin typeface="Calibri"/>
              <a:ea typeface="Calibri"/>
              <a:cs typeface="Arial"/>
            </a:endParaRPr>
          </a:p>
          <a:p>
            <a:pPr marL="342900" marR="0" lvl="0" indent="-342900" algn="just">
              <a:lnSpc>
                <a:spcPct val="115000"/>
              </a:lnSpc>
              <a:spcBef>
                <a:spcPts val="0"/>
              </a:spcBef>
              <a:spcAft>
                <a:spcPts val="1000"/>
              </a:spcAft>
              <a:buFont typeface="Times New Roman"/>
              <a:buChar char="-"/>
            </a:pPr>
            <a:r>
              <a:rPr lang="fr-FR" sz="2900" b="1" cap="none" dirty="0">
                <a:solidFill>
                  <a:schemeClr val="tx1"/>
                </a:solidFill>
                <a:latin typeface="Times New Roman"/>
                <a:ea typeface="Calibri"/>
                <a:cs typeface="Arial"/>
              </a:rPr>
              <a:t>E</a:t>
            </a:r>
            <a:r>
              <a:rPr lang="fr-FR" sz="2900" b="1" cap="none" dirty="0" smtClean="0">
                <a:solidFill>
                  <a:schemeClr val="tx1"/>
                </a:solidFill>
                <a:latin typeface="Times New Roman"/>
                <a:ea typeface="Calibri"/>
                <a:cs typeface="Arial"/>
              </a:rPr>
              <a:t>n vertu d’un engagement de travail antérieur approuvé par un patron de travail libanais</a:t>
            </a:r>
            <a:endParaRPr lang="en-US" sz="2900" b="1" cap="none" dirty="0" smtClean="0">
              <a:solidFill>
                <a:schemeClr val="tx1"/>
              </a:solidFill>
              <a:latin typeface="Calibri"/>
              <a:ea typeface="Calibri"/>
              <a:cs typeface="Arial"/>
            </a:endParaRPr>
          </a:p>
          <a:p>
            <a:pPr algn="ctr">
              <a:lnSpc>
                <a:spcPct val="115000"/>
              </a:lnSpc>
              <a:spcBef>
                <a:spcPts val="0"/>
              </a:spcBef>
              <a:spcAft>
                <a:spcPts val="1000"/>
              </a:spcAft>
            </a:pPr>
            <a:r>
              <a:rPr lang="fr-FR" sz="2900" b="1" cap="none" dirty="0">
                <a:solidFill>
                  <a:srgbClr val="FF0000"/>
                </a:solidFill>
                <a:latin typeface="Times New Roman"/>
                <a:ea typeface="Calibri"/>
                <a:cs typeface="Arial"/>
              </a:rPr>
              <a:t>C</a:t>
            </a:r>
            <a:r>
              <a:rPr lang="fr-FR" sz="2900" b="1" cap="none" dirty="0" smtClean="0">
                <a:solidFill>
                  <a:srgbClr val="FF0000"/>
                </a:solidFill>
                <a:latin typeface="Times New Roman"/>
                <a:ea typeface="Calibri"/>
                <a:cs typeface="Arial"/>
              </a:rPr>
              <a:t>ette circulaire en vigueur depuis le 5 janvier 2015.</a:t>
            </a:r>
            <a:endParaRPr lang="en-US" sz="2900" b="1" cap="none" dirty="0" smtClean="0">
              <a:solidFill>
                <a:srgbClr val="FF0000"/>
              </a:solidFill>
              <a:latin typeface="Calibri"/>
              <a:ea typeface="Calibri"/>
              <a:cs typeface="Arial"/>
            </a:endParaRPr>
          </a:p>
          <a:p>
            <a:pPr algn="just">
              <a:lnSpc>
                <a:spcPct val="115000"/>
              </a:lnSpc>
              <a:spcBef>
                <a:spcPts val="0"/>
              </a:spcBef>
              <a:spcAft>
                <a:spcPts val="1000"/>
              </a:spcAft>
            </a:pPr>
            <a:r>
              <a:rPr lang="fr-FR" sz="2900" b="1" cap="none" dirty="0">
                <a:solidFill>
                  <a:schemeClr val="tx1"/>
                </a:solidFill>
                <a:latin typeface="Times New Roman"/>
                <a:ea typeface="Calibri"/>
                <a:cs typeface="Arial"/>
              </a:rPr>
              <a:t>L</a:t>
            </a:r>
            <a:r>
              <a:rPr lang="fr-FR" sz="2900" b="1" cap="none" dirty="0" smtClean="0">
                <a:solidFill>
                  <a:schemeClr val="tx1"/>
                </a:solidFill>
                <a:latin typeface="Times New Roman"/>
                <a:ea typeface="Calibri"/>
                <a:cs typeface="Arial"/>
              </a:rPr>
              <a:t>a sureté générale n’attribue plus un accès aux syriens en leur qualité de « déplacés » qu’exceptionnellement en consultation avec le ministère des affaires sociales.</a:t>
            </a:r>
            <a:endParaRPr lang="en-US" sz="2900" b="1" cap="none" dirty="0" smtClean="0">
              <a:solidFill>
                <a:schemeClr val="tx1"/>
              </a:solidFill>
              <a:latin typeface="Calibri"/>
              <a:ea typeface="Calibri"/>
              <a:cs typeface="Arial"/>
            </a:endParaRPr>
          </a:p>
          <a:p>
            <a:endParaRPr lang="en-US" dirty="0"/>
          </a:p>
        </p:txBody>
      </p:sp>
      <p:sp>
        <p:nvSpPr>
          <p:cNvPr id="4" name="Date Placeholder 3"/>
          <p:cNvSpPr>
            <a:spLocks noGrp="1"/>
          </p:cNvSpPr>
          <p:nvPr>
            <p:ph type="dt" sz="half" idx="10"/>
          </p:nvPr>
        </p:nvSpPr>
        <p:spPr/>
        <p:txBody>
          <a:bodyPr/>
          <a:lstStyle/>
          <a:p>
            <a:r>
              <a:rPr lang="fr-FR" smtClean="0"/>
              <a:t>JJ/MM/AAAA</a:t>
            </a:r>
            <a:endParaRPr lang="fr-FR"/>
          </a:p>
        </p:txBody>
      </p:sp>
      <p:sp>
        <p:nvSpPr>
          <p:cNvPr id="5" name="Footer Placeholder 4"/>
          <p:cNvSpPr>
            <a:spLocks noGrp="1"/>
          </p:cNvSpPr>
          <p:nvPr>
            <p:ph type="ftr" sz="quarter" idx="11"/>
          </p:nvPr>
        </p:nvSpPr>
        <p:spPr/>
        <p:txBody>
          <a:bodyPr/>
          <a:lstStyle/>
          <a:p>
            <a:r>
              <a:rPr lang="fr-FR" smtClean="0"/>
              <a:t>TITRE DE LA PRÉSENTATION</a:t>
            </a:r>
            <a:endParaRPr lang="fr-FR" dirty="0"/>
          </a:p>
        </p:txBody>
      </p:sp>
    </p:spTree>
    <p:extLst>
      <p:ext uri="{BB962C8B-B14F-4D97-AF65-F5344CB8AC3E}">
        <p14:creationId xmlns:p14="http://schemas.microsoft.com/office/powerpoint/2010/main" val="667120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just"/>
            <a:r>
              <a:rPr lang="fr-FR" sz="1600" dirty="0" smtClean="0">
                <a:solidFill>
                  <a:srgbClr val="5AB7B2"/>
                </a:solidFill>
              </a:rPr>
              <a:t>II.  LA </a:t>
            </a:r>
            <a:r>
              <a:rPr lang="fr-FR" sz="1600" dirty="0">
                <a:solidFill>
                  <a:srgbClr val="5AB7B2"/>
                </a:solidFill>
              </a:rPr>
              <a:t>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971600" y="843558"/>
            <a:ext cx="7560840" cy="3743993"/>
          </a:xfrm>
        </p:spPr>
        <p:txBody>
          <a:bodyPr>
            <a:normAutofit/>
          </a:bodyPr>
          <a:lstStyle/>
          <a:p>
            <a:pPr marL="342900" lvl="0" indent="-342900">
              <a:buAutoNum type="alphaUcPeriod"/>
            </a:pPr>
            <a:r>
              <a:rPr lang="fr-FR" sz="1600" b="1" dirty="0" smtClean="0"/>
              <a:t>Syriens </a:t>
            </a:r>
            <a:r>
              <a:rPr lang="fr-FR" sz="1600" b="1" dirty="0"/>
              <a:t>au Liban : </a:t>
            </a:r>
            <a:r>
              <a:rPr lang="fr-FR" sz="1600" b="1" cap="none" dirty="0" smtClean="0">
                <a:solidFill>
                  <a:schemeClr val="accent1"/>
                </a:solidFill>
              </a:rPr>
              <a:t>Statut hybride justifié par le respect de la constitution et la sauvegarde des Droits de l’Homme</a:t>
            </a:r>
            <a:r>
              <a:rPr lang="fr-FR" sz="1400" b="1" cap="none" dirty="0">
                <a:solidFill>
                  <a:schemeClr val="tx1"/>
                </a:solidFill>
              </a:rPr>
              <a:t> </a:t>
            </a:r>
            <a:endParaRPr lang="en-US" sz="1400" b="1" cap="none" dirty="0">
              <a:solidFill>
                <a:schemeClr val="tx1"/>
              </a:solidFill>
            </a:endParaRPr>
          </a:p>
          <a:p>
            <a:pPr algn="just"/>
            <a:r>
              <a:rPr lang="fr-FR" sz="1400" b="1" cap="none" dirty="0" smtClean="0">
                <a:solidFill>
                  <a:schemeClr val="tx1"/>
                </a:solidFill>
              </a:rPr>
              <a:t>	Le </a:t>
            </a:r>
            <a:r>
              <a:rPr lang="fr-FR" sz="1400" b="1" cap="none" dirty="0">
                <a:solidFill>
                  <a:schemeClr val="tx1"/>
                </a:solidFill>
              </a:rPr>
              <a:t>Liban demeure toutefois lié par le principe de non-refoulement consacré </a:t>
            </a:r>
            <a:r>
              <a:rPr lang="fr-FR" sz="1400" b="1" cap="none" dirty="0" smtClean="0">
                <a:solidFill>
                  <a:schemeClr val="tx1"/>
                </a:solidFill>
              </a:rPr>
              <a:t>par </a:t>
            </a:r>
            <a:r>
              <a:rPr lang="fr-FR" sz="1400" b="1" cap="none" dirty="0">
                <a:solidFill>
                  <a:schemeClr val="tx1"/>
                </a:solidFill>
              </a:rPr>
              <a:t>l’article 13 du </a:t>
            </a:r>
            <a:r>
              <a:rPr lang="fr-FR" sz="1400" b="1" cap="none" dirty="0" smtClean="0">
                <a:solidFill>
                  <a:schemeClr val="tx1"/>
                </a:solidFill>
              </a:rPr>
              <a:t>PIDC et par </a:t>
            </a:r>
            <a:r>
              <a:rPr lang="fr-FR" sz="1400" b="1" cap="none" dirty="0">
                <a:solidFill>
                  <a:schemeClr val="tx1"/>
                </a:solidFill>
              </a:rPr>
              <a:t>le Droit international coutumier, qui interdit de renvoyer des personnes vers des pays o</a:t>
            </a:r>
            <a:r>
              <a:rPr lang="it-IT" sz="1400" b="1" cap="none" dirty="0" err="1">
                <a:solidFill>
                  <a:schemeClr val="tx1"/>
                </a:solidFill>
              </a:rPr>
              <a:t>ù</a:t>
            </a:r>
            <a:r>
              <a:rPr lang="it-IT" sz="1400" b="1" cap="none" dirty="0">
                <a:solidFill>
                  <a:schemeClr val="tx1"/>
                </a:solidFill>
              </a:rPr>
              <a:t> </a:t>
            </a:r>
            <a:r>
              <a:rPr lang="fr-FR" sz="1400" b="1" cap="none" dirty="0">
                <a:solidFill>
                  <a:schemeClr val="tx1"/>
                </a:solidFill>
              </a:rPr>
              <a:t>elles risquent d’être persécutées, torturées ou exposées à des peines ou des traitements inhumains ou dégradants. </a:t>
            </a:r>
            <a:endParaRPr lang="en-US" sz="1400" b="1" cap="none" dirty="0">
              <a:solidFill>
                <a:schemeClr val="tx1"/>
              </a:solidFill>
            </a:endParaRPr>
          </a:p>
          <a:p>
            <a:pPr algn="just"/>
            <a:r>
              <a:rPr lang="fr-FR" sz="1400" b="1" cap="none" dirty="0" smtClean="0">
                <a:solidFill>
                  <a:schemeClr val="tx1"/>
                </a:solidFill>
              </a:rPr>
              <a:t>	De </a:t>
            </a:r>
            <a:r>
              <a:rPr lang="fr-FR" sz="1400" b="1" cap="none" dirty="0">
                <a:solidFill>
                  <a:schemeClr val="tx1"/>
                </a:solidFill>
              </a:rPr>
              <a:t>plus, le Liban est lié aussi par la Déclaration Universelle des droits de l’Homme consacrée par le Préambule de la Constitution </a:t>
            </a:r>
            <a:r>
              <a:rPr lang="fr-FR" sz="1400" b="1" cap="none" dirty="0" smtClean="0">
                <a:solidFill>
                  <a:schemeClr val="tx1"/>
                </a:solidFill>
              </a:rPr>
              <a:t>libanaise.  </a:t>
            </a:r>
          </a:p>
          <a:p>
            <a:pPr algn="just"/>
            <a:r>
              <a:rPr lang="fr-FR" sz="1400" b="1" cap="none" dirty="0">
                <a:solidFill>
                  <a:schemeClr val="tx1"/>
                </a:solidFill>
              </a:rPr>
              <a:t>Le Droit d’asile est consacré par l’article 14 de la Déclaration universelle des Droits de l’homme, </a:t>
            </a:r>
            <a:r>
              <a:rPr lang="fr-FR" sz="1400" b="1" cap="none" dirty="0" smtClean="0">
                <a:solidFill>
                  <a:schemeClr val="tx1"/>
                </a:solidFill>
              </a:rPr>
              <a:t>qui </a:t>
            </a:r>
            <a:r>
              <a:rPr lang="fr-FR" sz="1400" b="1" cap="none" dirty="0">
                <a:solidFill>
                  <a:schemeClr val="tx1"/>
                </a:solidFill>
              </a:rPr>
              <a:t>n’est pas défini par la Convention de Genève de </a:t>
            </a:r>
            <a:r>
              <a:rPr lang="fr-FR" sz="1400" b="1" cap="none" dirty="0" smtClean="0">
                <a:solidFill>
                  <a:schemeClr val="tx1"/>
                </a:solidFill>
              </a:rPr>
              <a:t>1951.</a:t>
            </a:r>
            <a:endParaRPr lang="en-US" sz="1400" b="1" cap="none" dirty="0" smtClean="0">
              <a:solidFill>
                <a:schemeClr val="tx1"/>
              </a:solidFill>
            </a:endParaRPr>
          </a:p>
          <a:p>
            <a:pPr algn="ctr"/>
            <a:r>
              <a:rPr lang="fr-FR" sz="1400" b="1" u="sng" cap="none" dirty="0" smtClean="0">
                <a:solidFill>
                  <a:schemeClr val="tx1"/>
                </a:solidFill>
              </a:rPr>
              <a:t>Le demandeur d’asile n’est pas un réfugié, c’est l’Etat qui lui attribue ce statut.</a:t>
            </a:r>
          </a:p>
          <a:p>
            <a:pPr algn="ctr"/>
            <a:endParaRPr lang="en-US" sz="1400" b="1" cap="none" dirty="0">
              <a:solidFill>
                <a:schemeClr val="tx1"/>
              </a:solidFill>
            </a:endParaRPr>
          </a:p>
          <a:p>
            <a:pPr lvl="4">
              <a:buFont typeface="Wingdings" charset="2"/>
              <a:buChar char="u"/>
            </a:pPr>
            <a:endParaRPr lang="fr-FR" sz="1400" b="1" dirty="0"/>
          </a:p>
          <a:p>
            <a:pPr lvl="4">
              <a:buFont typeface="Wingdings" charset="2"/>
              <a:buChar char="u"/>
            </a:pPr>
            <a:endParaRPr lang="fr-FR" sz="1400" b="1" dirty="0"/>
          </a:p>
          <a:p>
            <a:pPr marL="0" lvl="4" indent="0">
              <a:buNone/>
            </a:pPr>
            <a:endParaRPr lang="fr-FR" sz="1200" b="1" dirty="0" smtClean="0">
              <a:solidFill>
                <a:srgbClr val="000000"/>
              </a:solidFill>
            </a:endParaRPr>
          </a:p>
          <a:p>
            <a:pPr marL="0" lvl="4" indent="0" algn="ctr">
              <a:buNone/>
            </a:pPr>
            <a:endParaRPr lang="fr-FR" sz="1200" b="1" u="sng" dirty="0" smtClean="0"/>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2101944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err="1" smtClean="0">
                <a:solidFill>
                  <a:schemeClr val="tx2"/>
                </a:solidFill>
              </a:rPr>
              <a:t>L’obligation</a:t>
            </a:r>
            <a:r>
              <a:rPr lang="en-US" sz="1600" dirty="0" smtClean="0">
                <a:solidFill>
                  <a:schemeClr val="tx2"/>
                </a:solidFill>
              </a:rPr>
              <a:t> de </a:t>
            </a:r>
            <a:r>
              <a:rPr lang="en-US" sz="1600" dirty="0" err="1" smtClean="0">
                <a:solidFill>
                  <a:schemeClr val="tx2"/>
                </a:solidFill>
              </a:rPr>
              <a:t>naturalisation</a:t>
            </a:r>
            <a:r>
              <a:rPr lang="en-US" sz="1600" dirty="0" smtClean="0">
                <a:solidFill>
                  <a:schemeClr val="tx2"/>
                </a:solidFill>
              </a:rPr>
              <a:t> </a:t>
            </a:r>
            <a:r>
              <a:rPr lang="en-US" sz="1600" dirty="0" err="1" smtClean="0">
                <a:solidFill>
                  <a:schemeClr val="tx2"/>
                </a:solidFill>
              </a:rPr>
              <a:t>suivant</a:t>
            </a:r>
            <a:r>
              <a:rPr lang="en-US" sz="1600" dirty="0" smtClean="0">
                <a:solidFill>
                  <a:schemeClr val="tx2"/>
                </a:solidFill>
              </a:rPr>
              <a:t> la convention de Genève de 1951:</a:t>
            </a:r>
            <a:endParaRPr lang="en-US" sz="1600"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algn="ctr">
              <a:lnSpc>
                <a:spcPct val="115000"/>
              </a:lnSpc>
              <a:spcBef>
                <a:spcPts val="0"/>
              </a:spcBef>
            </a:pPr>
            <a:r>
              <a:rPr lang="fr-FR" sz="1700" b="1" dirty="0" smtClean="0">
                <a:solidFill>
                  <a:schemeClr val="tx1"/>
                </a:solidFill>
                <a:latin typeface="Wessex-Italic"/>
                <a:ea typeface="Calibri"/>
                <a:cs typeface="Wessex-Italic"/>
              </a:rPr>
              <a:t>A</a:t>
            </a:r>
            <a:r>
              <a:rPr lang="fr-FR" sz="1700" b="1" cap="none" dirty="0" smtClean="0">
                <a:solidFill>
                  <a:schemeClr val="tx1"/>
                </a:solidFill>
                <a:latin typeface="Wessex-Italic"/>
                <a:ea typeface="Calibri"/>
                <a:cs typeface="Wessex-Italic"/>
              </a:rPr>
              <a:t>rticle</a:t>
            </a:r>
            <a:r>
              <a:rPr lang="fr-FR" sz="1700" b="1" dirty="0" smtClean="0">
                <a:solidFill>
                  <a:schemeClr val="tx1"/>
                </a:solidFill>
                <a:latin typeface="Wessex-Italic"/>
                <a:ea typeface="Calibri"/>
                <a:cs typeface="Wessex-Italic"/>
              </a:rPr>
              <a:t> 34</a:t>
            </a:r>
            <a:r>
              <a:rPr lang="en-US" sz="1700" b="1" dirty="0" smtClean="0">
                <a:solidFill>
                  <a:schemeClr val="tx1"/>
                </a:solidFill>
                <a:latin typeface="Calibri"/>
                <a:ea typeface="Calibri"/>
                <a:cs typeface="Arial"/>
              </a:rPr>
              <a:t>: </a:t>
            </a:r>
            <a:r>
              <a:rPr lang="fr-FR" sz="1700" b="1" dirty="0" smtClean="0">
                <a:solidFill>
                  <a:schemeClr val="tx1"/>
                </a:solidFill>
                <a:latin typeface="Agenda-BoldCondensed"/>
                <a:ea typeface="Calibri"/>
                <a:cs typeface="Agenda-BoldCondensed"/>
              </a:rPr>
              <a:t>NATURALISATION</a:t>
            </a:r>
          </a:p>
          <a:p>
            <a:pPr>
              <a:lnSpc>
                <a:spcPct val="115000"/>
              </a:lnSpc>
              <a:spcBef>
                <a:spcPts val="0"/>
              </a:spcBef>
            </a:pPr>
            <a:endParaRPr lang="en-US" sz="1600" b="1" dirty="0">
              <a:solidFill>
                <a:schemeClr val="tx1"/>
              </a:solidFill>
              <a:latin typeface="Calibri"/>
              <a:ea typeface="Calibri"/>
              <a:cs typeface="Arial"/>
            </a:endParaRPr>
          </a:p>
          <a:p>
            <a:pPr algn="just">
              <a:lnSpc>
                <a:spcPct val="115000"/>
              </a:lnSpc>
              <a:spcBef>
                <a:spcPts val="0"/>
              </a:spcBef>
            </a:pPr>
            <a:r>
              <a:rPr lang="fr-FR" b="1" dirty="0" smtClean="0">
                <a:solidFill>
                  <a:schemeClr val="tx1"/>
                </a:solidFill>
                <a:latin typeface="Wessex-Roman"/>
                <a:ea typeface="Calibri"/>
                <a:cs typeface="Wessex-Roman"/>
              </a:rPr>
              <a:t>	« </a:t>
            </a:r>
            <a:r>
              <a:rPr lang="fr-FR" sz="1600" b="1" cap="none" dirty="0">
                <a:solidFill>
                  <a:schemeClr val="tx1"/>
                </a:solidFill>
                <a:latin typeface="Wessex-Roman"/>
                <a:ea typeface="Calibri"/>
                <a:cs typeface="Wessex-Roman"/>
              </a:rPr>
              <a:t>L</a:t>
            </a:r>
            <a:r>
              <a:rPr lang="fr-FR" sz="1600" b="1" cap="none" dirty="0" smtClean="0">
                <a:solidFill>
                  <a:schemeClr val="tx1"/>
                </a:solidFill>
                <a:latin typeface="Wessex-Roman"/>
                <a:ea typeface="Calibri"/>
                <a:cs typeface="Wessex-Roman"/>
              </a:rPr>
              <a:t>es </a:t>
            </a:r>
            <a:r>
              <a:rPr lang="fr-FR" sz="1600" b="1" cap="none" dirty="0">
                <a:solidFill>
                  <a:schemeClr val="tx1"/>
                </a:solidFill>
                <a:latin typeface="Wessex-Roman"/>
                <a:ea typeface="Calibri"/>
                <a:cs typeface="Wessex-Roman"/>
              </a:rPr>
              <a:t>E</a:t>
            </a:r>
            <a:r>
              <a:rPr lang="fr-FR" sz="1600" b="1" cap="none" dirty="0" smtClean="0">
                <a:solidFill>
                  <a:schemeClr val="tx1"/>
                </a:solidFill>
                <a:latin typeface="Wessex-Roman"/>
                <a:ea typeface="Calibri"/>
                <a:cs typeface="Wessex-Roman"/>
              </a:rPr>
              <a:t>tats contractants faciliteront, dans toute la mesure du possible, l’assimilation et la naturalisation des réfugiés. ils s’efforceront notamment d’accélérer la procédure de naturalisation et de réduire, dans toute la mesure du possible, les taxes et les frais de cette procédure ».</a:t>
            </a:r>
            <a:endParaRPr lang="fr-FR" sz="1600" b="1" cap="none" dirty="0" smtClean="0">
              <a:solidFill>
                <a:schemeClr val="tx1"/>
              </a:solidFill>
            </a:endParaRPr>
          </a:p>
          <a:p>
            <a:pPr algn="just"/>
            <a:r>
              <a:rPr lang="fr-FR" sz="1600" b="1" cap="none" dirty="0" smtClean="0">
                <a:solidFill>
                  <a:schemeClr val="tx1"/>
                </a:solidFill>
              </a:rPr>
              <a:t>	Les dispositions de la Convention de </a:t>
            </a:r>
            <a:r>
              <a:rPr lang="fr-FR" sz="1600" b="1" cap="none" dirty="0">
                <a:solidFill>
                  <a:schemeClr val="tx1"/>
                </a:solidFill>
              </a:rPr>
              <a:t>G</a:t>
            </a:r>
            <a:r>
              <a:rPr lang="fr-FR" sz="1600" b="1" cap="none" dirty="0" smtClean="0">
                <a:solidFill>
                  <a:schemeClr val="tx1"/>
                </a:solidFill>
              </a:rPr>
              <a:t>enève de 1951 sur la naturalisation constituent une violation de la constitution libanaise qui prohibe la naturalisation au paragraphe « i » de son préambule.</a:t>
            </a:r>
          </a:p>
          <a:p>
            <a:pPr algn="just"/>
            <a:r>
              <a:rPr lang="fr-FR" sz="1600" b="1" cap="none" dirty="0" smtClean="0">
                <a:solidFill>
                  <a:schemeClr val="tx1"/>
                </a:solidFill>
              </a:rPr>
              <a:t>«  i) […] il n'est point de discrimination entre la population fondée sur une quelconque allégeance, ni de division, ou de partition ou d'implantation ». </a:t>
            </a:r>
          </a:p>
          <a:p>
            <a:pPr algn="just"/>
            <a:r>
              <a:rPr lang="fr-FR" sz="1600" b="1" i="1" cap="none" dirty="0" smtClean="0">
                <a:solidFill>
                  <a:schemeClr val="tx1"/>
                </a:solidFill>
              </a:rPr>
              <a:t>(traduction française disponible sur le site web de la Présidence de la République libanaise) </a:t>
            </a:r>
          </a:p>
          <a:p>
            <a:pPr algn="ctr"/>
            <a:endParaRPr lang="fr-FR" sz="1100" i="1" dirty="0"/>
          </a:p>
          <a:p>
            <a:endParaRPr lang="en-US" dirty="0"/>
          </a:p>
        </p:txBody>
      </p:sp>
      <p:sp>
        <p:nvSpPr>
          <p:cNvPr id="4" name="Date Placeholder 3"/>
          <p:cNvSpPr>
            <a:spLocks noGrp="1"/>
          </p:cNvSpPr>
          <p:nvPr>
            <p:ph type="dt" sz="half" idx="10"/>
          </p:nvPr>
        </p:nvSpPr>
        <p:spPr/>
        <p:txBody>
          <a:bodyPr/>
          <a:lstStyle/>
          <a:p>
            <a:r>
              <a:rPr lang="fr-FR" smtClean="0"/>
              <a:t>JJ/MM/AAAA</a:t>
            </a:r>
            <a:endParaRPr lang="fr-FR"/>
          </a:p>
        </p:txBody>
      </p:sp>
      <p:sp>
        <p:nvSpPr>
          <p:cNvPr id="5" name="Footer Placeholder 4"/>
          <p:cNvSpPr>
            <a:spLocks noGrp="1"/>
          </p:cNvSpPr>
          <p:nvPr>
            <p:ph type="ftr" sz="quarter" idx="11"/>
          </p:nvPr>
        </p:nvSpPr>
        <p:spPr/>
        <p:txBody>
          <a:bodyPr/>
          <a:lstStyle/>
          <a:p>
            <a:r>
              <a:rPr lang="fr-FR" smtClean="0"/>
              <a:t>TITRE DE LA PRÉSENTATION</a:t>
            </a:r>
            <a:endParaRPr lang="fr-FR" dirty="0"/>
          </a:p>
        </p:txBody>
      </p:sp>
    </p:spTree>
    <p:extLst>
      <p:ext uri="{BB962C8B-B14F-4D97-AF65-F5344CB8AC3E}">
        <p14:creationId xmlns:p14="http://schemas.microsoft.com/office/powerpoint/2010/main" val="820106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2"/>
                </a:solidFill>
              </a:rPr>
              <a:t>Les </a:t>
            </a:r>
            <a:r>
              <a:rPr lang="en-US" dirty="0" err="1" smtClean="0">
                <a:solidFill>
                  <a:schemeClr val="tx2"/>
                </a:solidFill>
              </a:rPr>
              <a:t>effets</a:t>
            </a:r>
            <a:r>
              <a:rPr lang="en-US" dirty="0" smtClean="0">
                <a:solidFill>
                  <a:schemeClr val="tx2"/>
                </a:solidFill>
              </a:rPr>
              <a:t> </a:t>
            </a:r>
            <a:r>
              <a:rPr lang="en-US" dirty="0" err="1" smtClean="0">
                <a:solidFill>
                  <a:schemeClr val="tx2"/>
                </a:solidFill>
              </a:rPr>
              <a:t>nefastes</a:t>
            </a:r>
            <a:r>
              <a:rPr lang="en-US" dirty="0" smtClean="0">
                <a:solidFill>
                  <a:schemeClr val="tx2"/>
                </a:solidFill>
              </a:rPr>
              <a:t> de la </a:t>
            </a:r>
            <a:r>
              <a:rPr lang="en-US" dirty="0" err="1" smtClean="0">
                <a:solidFill>
                  <a:schemeClr val="tx2"/>
                </a:solidFill>
              </a:rPr>
              <a:t>naturalisation</a:t>
            </a:r>
            <a:r>
              <a:rPr lang="en-US" dirty="0" smtClean="0">
                <a:solidFill>
                  <a:schemeClr val="tx2"/>
                </a:solidFill>
              </a:rPr>
              <a:t> </a:t>
            </a:r>
            <a:r>
              <a:rPr lang="en-US" dirty="0" err="1" smtClean="0">
                <a:solidFill>
                  <a:schemeClr val="tx2"/>
                </a:solidFill>
              </a:rPr>
              <a:t>illÉgale</a:t>
            </a:r>
            <a:endParaRPr lang="en-US" dirty="0">
              <a:solidFill>
                <a:schemeClr val="tx2"/>
              </a:solidFill>
            </a:endParaRPr>
          </a:p>
        </p:txBody>
      </p:sp>
      <p:sp>
        <p:nvSpPr>
          <p:cNvPr id="3" name="Content Placeholder 2"/>
          <p:cNvSpPr>
            <a:spLocks noGrp="1"/>
          </p:cNvSpPr>
          <p:nvPr>
            <p:ph idx="1"/>
          </p:nvPr>
        </p:nvSpPr>
        <p:spPr/>
        <p:txBody>
          <a:bodyPr>
            <a:normAutofit/>
          </a:bodyPr>
          <a:lstStyle/>
          <a:p>
            <a:pPr algn="just">
              <a:lnSpc>
                <a:spcPct val="115000"/>
              </a:lnSpc>
              <a:spcBef>
                <a:spcPts val="0"/>
              </a:spcBef>
              <a:spcAft>
                <a:spcPts val="1000"/>
              </a:spcAft>
            </a:pPr>
            <a:r>
              <a:rPr lang="fr-FR" sz="1600" b="1" cap="none" dirty="0" smtClean="0">
                <a:solidFill>
                  <a:schemeClr val="tx1"/>
                </a:solidFill>
                <a:latin typeface="Times New Roman"/>
                <a:ea typeface="Calibri"/>
                <a:cs typeface="Arial"/>
              </a:rPr>
              <a:t>	La naturalisation crée un déséquilibre démographique altérant l’identité libanaise.</a:t>
            </a:r>
            <a:r>
              <a:rPr lang="en-US" sz="1600" b="1" cap="none" dirty="0">
                <a:solidFill>
                  <a:schemeClr val="tx1"/>
                </a:solidFill>
                <a:latin typeface="Calibri"/>
                <a:ea typeface="Calibri"/>
                <a:cs typeface="Arial"/>
              </a:rPr>
              <a:t> </a:t>
            </a:r>
            <a:r>
              <a:rPr lang="fr-FR" sz="1600" b="1" cap="none" dirty="0">
                <a:solidFill>
                  <a:schemeClr val="tx1"/>
                </a:solidFill>
                <a:latin typeface="Times New Roman"/>
                <a:ea typeface="Calibri"/>
                <a:cs typeface="Arial"/>
              </a:rPr>
              <a:t>A</a:t>
            </a:r>
            <a:r>
              <a:rPr lang="fr-FR" sz="1600" b="1" cap="none" dirty="0" smtClean="0">
                <a:solidFill>
                  <a:schemeClr val="tx1"/>
                </a:solidFill>
                <a:latin typeface="Times New Roman"/>
                <a:ea typeface="Calibri"/>
                <a:cs typeface="Arial"/>
              </a:rPr>
              <a:t>insi toute tentative de naturalisation constitue une ingérence dans les affaires intérieures du </a:t>
            </a:r>
            <a:r>
              <a:rPr lang="fr-FR" sz="1600" b="1" cap="none" dirty="0">
                <a:solidFill>
                  <a:schemeClr val="tx1"/>
                </a:solidFill>
                <a:latin typeface="Times New Roman"/>
                <a:ea typeface="Calibri"/>
                <a:cs typeface="Arial"/>
              </a:rPr>
              <a:t>L</a:t>
            </a:r>
            <a:r>
              <a:rPr lang="fr-FR" sz="1600" b="1" cap="none" dirty="0" smtClean="0">
                <a:solidFill>
                  <a:schemeClr val="tx1"/>
                </a:solidFill>
                <a:latin typeface="Times New Roman"/>
                <a:ea typeface="Calibri"/>
                <a:cs typeface="Arial"/>
              </a:rPr>
              <a:t>iban en violation de l’article 7 paragraphe 2 de la Charte des Nations </a:t>
            </a:r>
            <a:r>
              <a:rPr lang="fr-FR" sz="1600" b="1" cap="none" dirty="0">
                <a:solidFill>
                  <a:schemeClr val="tx1"/>
                </a:solidFill>
                <a:latin typeface="Times New Roman"/>
                <a:ea typeface="Calibri"/>
                <a:cs typeface="Arial"/>
              </a:rPr>
              <a:t>U</a:t>
            </a:r>
            <a:r>
              <a:rPr lang="fr-FR" sz="1600" b="1" cap="none" dirty="0" smtClean="0">
                <a:solidFill>
                  <a:schemeClr val="tx1"/>
                </a:solidFill>
                <a:latin typeface="Times New Roman"/>
                <a:ea typeface="Calibri"/>
                <a:cs typeface="Arial"/>
              </a:rPr>
              <a:t>nies selon lequel : </a:t>
            </a:r>
            <a:endParaRPr lang="en-US" sz="1600" b="1" cap="none" dirty="0" smtClean="0">
              <a:solidFill>
                <a:schemeClr val="tx1"/>
              </a:solidFill>
              <a:latin typeface="Calibri"/>
              <a:ea typeface="Calibri"/>
              <a:cs typeface="Arial"/>
            </a:endParaRPr>
          </a:p>
          <a:p>
            <a:pPr algn="just">
              <a:lnSpc>
                <a:spcPct val="115000"/>
              </a:lnSpc>
              <a:spcBef>
                <a:spcPts val="0"/>
              </a:spcBef>
              <a:spcAft>
                <a:spcPts val="1000"/>
              </a:spcAft>
            </a:pPr>
            <a:r>
              <a:rPr lang="fr-FR" sz="1600" b="1" cap="none" dirty="0" smtClean="0">
                <a:solidFill>
                  <a:schemeClr val="tx1"/>
                </a:solidFill>
                <a:latin typeface="Times New Roman"/>
                <a:ea typeface="Calibri"/>
                <a:cs typeface="Arial"/>
              </a:rPr>
              <a:t>«  aucune disposition de la présente charte n'autorise les nations unies à intervenir dans des affaires qui relèvent essentiellement de la compétence nationale d'un état […] ».</a:t>
            </a:r>
            <a:endParaRPr lang="en-US" sz="1600" b="1" cap="none" dirty="0" smtClean="0">
              <a:solidFill>
                <a:schemeClr val="tx1"/>
              </a:solidFill>
              <a:latin typeface="Calibri"/>
              <a:ea typeface="Calibri"/>
              <a:cs typeface="Arial"/>
            </a:endParaRPr>
          </a:p>
          <a:p>
            <a:pPr algn="just">
              <a:lnSpc>
                <a:spcPct val="115000"/>
              </a:lnSpc>
              <a:spcBef>
                <a:spcPts val="0"/>
              </a:spcBef>
              <a:spcAft>
                <a:spcPts val="1000"/>
              </a:spcAft>
            </a:pPr>
            <a:r>
              <a:rPr lang="fr-FR" sz="1600" b="1" cap="none" dirty="0" smtClean="0">
                <a:solidFill>
                  <a:schemeClr val="tx1"/>
                </a:solidFill>
                <a:latin typeface="Times New Roman"/>
                <a:ea typeface="Calibri"/>
                <a:cs typeface="Arial"/>
              </a:rPr>
              <a:t>	Du fait que le </a:t>
            </a:r>
            <a:r>
              <a:rPr lang="fr-FR" sz="1600" b="1" cap="none" dirty="0">
                <a:solidFill>
                  <a:schemeClr val="tx1"/>
                </a:solidFill>
                <a:latin typeface="Times New Roman"/>
                <a:ea typeface="Calibri"/>
                <a:cs typeface="Arial"/>
              </a:rPr>
              <a:t>L</a:t>
            </a:r>
            <a:r>
              <a:rPr lang="fr-FR" sz="1600" b="1" cap="none" dirty="0" smtClean="0">
                <a:solidFill>
                  <a:schemeClr val="tx1"/>
                </a:solidFill>
                <a:latin typeface="Times New Roman"/>
                <a:ea typeface="Calibri"/>
                <a:cs typeface="Arial"/>
              </a:rPr>
              <a:t>iban n’est pas partie de la Convention de </a:t>
            </a:r>
            <a:r>
              <a:rPr lang="fr-FR" sz="1600" b="1" cap="none" dirty="0">
                <a:solidFill>
                  <a:schemeClr val="tx1"/>
                </a:solidFill>
                <a:latin typeface="Times New Roman"/>
                <a:ea typeface="Calibri"/>
                <a:cs typeface="Arial"/>
              </a:rPr>
              <a:t>G</a:t>
            </a:r>
            <a:r>
              <a:rPr lang="fr-FR" sz="1600" b="1" cap="none" dirty="0" smtClean="0">
                <a:solidFill>
                  <a:schemeClr val="tx1"/>
                </a:solidFill>
                <a:latin typeface="Times New Roman"/>
                <a:ea typeface="Calibri"/>
                <a:cs typeface="Arial"/>
              </a:rPr>
              <a:t>enève de 1951, il ne s’engage pas à appliquer son article 34 relatif à l’obligation de naturalisation selon le principe de </a:t>
            </a:r>
            <a:r>
              <a:rPr lang="fr-FR" sz="1600" b="1" i="1" cap="none" dirty="0" err="1" smtClean="0">
                <a:solidFill>
                  <a:schemeClr val="tx1"/>
                </a:solidFill>
                <a:latin typeface="Times New Roman"/>
                <a:ea typeface="Calibri"/>
                <a:cs typeface="Arial"/>
              </a:rPr>
              <a:t>pacta</a:t>
            </a:r>
            <a:r>
              <a:rPr lang="fr-FR" sz="1600" b="1" i="1" cap="none" dirty="0" smtClean="0">
                <a:solidFill>
                  <a:schemeClr val="tx1"/>
                </a:solidFill>
                <a:latin typeface="Times New Roman"/>
                <a:ea typeface="Calibri"/>
                <a:cs typeface="Arial"/>
              </a:rPr>
              <a:t> </a:t>
            </a:r>
            <a:r>
              <a:rPr lang="fr-FR" sz="1600" b="1" i="1" cap="none" dirty="0" err="1" smtClean="0">
                <a:solidFill>
                  <a:schemeClr val="tx1"/>
                </a:solidFill>
                <a:latin typeface="Times New Roman"/>
                <a:ea typeface="Calibri"/>
                <a:cs typeface="Arial"/>
              </a:rPr>
              <a:t>sunt</a:t>
            </a:r>
            <a:r>
              <a:rPr lang="fr-FR" sz="1600" b="1" i="1" cap="none" dirty="0" smtClean="0">
                <a:solidFill>
                  <a:schemeClr val="tx1"/>
                </a:solidFill>
                <a:latin typeface="Times New Roman"/>
                <a:ea typeface="Calibri"/>
                <a:cs typeface="Arial"/>
              </a:rPr>
              <a:t> </a:t>
            </a:r>
            <a:r>
              <a:rPr lang="fr-FR" sz="1600" b="1" i="1" cap="none" dirty="0" err="1" smtClean="0">
                <a:solidFill>
                  <a:schemeClr val="tx1"/>
                </a:solidFill>
                <a:latin typeface="Times New Roman"/>
                <a:ea typeface="Calibri"/>
                <a:cs typeface="Arial"/>
              </a:rPr>
              <a:t>servanda</a:t>
            </a:r>
            <a:r>
              <a:rPr lang="fr-FR" sz="1600" b="1" cap="none" dirty="0" smtClean="0">
                <a:solidFill>
                  <a:schemeClr val="tx1"/>
                </a:solidFill>
                <a:latin typeface="Times New Roman"/>
                <a:ea typeface="Calibri"/>
                <a:cs typeface="Arial"/>
              </a:rPr>
              <a:t> et de l’article 34 de la Convention de Vienne sur le droit des traités de 1969.</a:t>
            </a:r>
            <a:endParaRPr lang="en-US" sz="1600" b="1" cap="none" dirty="0" smtClean="0">
              <a:solidFill>
                <a:schemeClr val="tx1"/>
              </a:solidFill>
              <a:latin typeface="Calibri"/>
              <a:ea typeface="Calibri"/>
              <a:cs typeface="Arial"/>
            </a:endParaRPr>
          </a:p>
          <a:p>
            <a:endParaRPr lang="en-US" dirty="0"/>
          </a:p>
        </p:txBody>
      </p:sp>
      <p:sp>
        <p:nvSpPr>
          <p:cNvPr id="4" name="Date Placeholder 3"/>
          <p:cNvSpPr>
            <a:spLocks noGrp="1"/>
          </p:cNvSpPr>
          <p:nvPr>
            <p:ph type="dt" sz="half" idx="10"/>
          </p:nvPr>
        </p:nvSpPr>
        <p:spPr/>
        <p:txBody>
          <a:bodyPr/>
          <a:lstStyle/>
          <a:p>
            <a:r>
              <a:rPr lang="fr-FR" smtClean="0"/>
              <a:t>JJ/MM/AAAA</a:t>
            </a:r>
            <a:endParaRPr lang="fr-FR"/>
          </a:p>
        </p:txBody>
      </p:sp>
      <p:sp>
        <p:nvSpPr>
          <p:cNvPr id="5" name="Footer Placeholder 4"/>
          <p:cNvSpPr>
            <a:spLocks noGrp="1"/>
          </p:cNvSpPr>
          <p:nvPr>
            <p:ph type="ftr" sz="quarter" idx="11"/>
          </p:nvPr>
        </p:nvSpPr>
        <p:spPr/>
        <p:txBody>
          <a:bodyPr/>
          <a:lstStyle/>
          <a:p>
            <a:r>
              <a:rPr lang="fr-FR" smtClean="0"/>
              <a:t>TITRE DE LA PRÉSENTATION</a:t>
            </a:r>
            <a:endParaRPr lang="fr-FR" dirty="0"/>
          </a:p>
        </p:txBody>
      </p:sp>
    </p:spTree>
    <p:extLst>
      <p:ext uri="{BB962C8B-B14F-4D97-AF65-F5344CB8AC3E}">
        <p14:creationId xmlns:p14="http://schemas.microsoft.com/office/powerpoint/2010/main" val="1800278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just"/>
            <a:r>
              <a:rPr lang="fr-FR" sz="1600" dirty="0" smtClean="0">
                <a:solidFill>
                  <a:srgbClr val="5AB7B2"/>
                </a:solidFill>
              </a:rPr>
              <a:t>II.  LA </a:t>
            </a:r>
            <a:r>
              <a:rPr lang="fr-FR" sz="1600" dirty="0">
                <a:solidFill>
                  <a:srgbClr val="5AB7B2"/>
                </a:solidFill>
              </a:rPr>
              <a:t>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971600" y="843558"/>
            <a:ext cx="7560840" cy="3743993"/>
          </a:xfrm>
        </p:spPr>
        <p:txBody>
          <a:bodyPr>
            <a:normAutofit/>
          </a:bodyPr>
          <a:lstStyle/>
          <a:p>
            <a:pPr lvl="0" algn="just"/>
            <a:r>
              <a:rPr lang="fr-FR" sz="1600" b="1" dirty="0" smtClean="0"/>
              <a:t>b.  Syriens </a:t>
            </a:r>
            <a:r>
              <a:rPr lang="fr-FR" sz="1600" b="1" dirty="0"/>
              <a:t>en Europe : </a:t>
            </a:r>
            <a:r>
              <a:rPr lang="fr-FR" sz="1600" b="1" cap="none" dirty="0"/>
              <a:t>S</a:t>
            </a:r>
            <a:r>
              <a:rPr lang="fr-FR" sz="1600" b="1" cap="none" dirty="0" smtClean="0"/>
              <a:t>tatut de réfugié justifié par le respect des      engagements conventionnels internationaux</a:t>
            </a:r>
            <a:endParaRPr lang="fr-FR" sz="1400" b="1" cap="none" dirty="0" smtClean="0">
              <a:solidFill>
                <a:schemeClr val="tx1"/>
              </a:solidFill>
            </a:endParaRPr>
          </a:p>
          <a:p>
            <a:pPr algn="just"/>
            <a:r>
              <a:rPr lang="fr-FR" sz="1400" b="1" cap="none" dirty="0" smtClean="0">
                <a:solidFill>
                  <a:schemeClr val="tx1"/>
                </a:solidFill>
              </a:rPr>
              <a:t>	Plusieurs </a:t>
            </a:r>
            <a:r>
              <a:rPr lang="fr-FR" sz="1400" b="1" cap="none" dirty="0">
                <a:solidFill>
                  <a:schemeClr val="tx1"/>
                </a:solidFill>
              </a:rPr>
              <a:t>pays semblent particulièrement réticents à l’accueil des réfugiés en Europe, laissant apparaître l’expression « front du refus est-européen ». Ce front se compose de la Pologne, la Hongrie, la République Tchèque et la Slovaquie. Ces pays ne sont pas à proprement parlé contre l’accueil des réfugiés mais s’opposent plutôt à un mécanisme contraignant de répartition des demandes d’asile entre pays membres de l’UE</a:t>
            </a:r>
            <a:r>
              <a:rPr lang="fr-FR" sz="1400" dirty="0" smtClean="0"/>
              <a:t>.</a:t>
            </a:r>
          </a:p>
          <a:p>
            <a:pPr algn="just"/>
            <a:r>
              <a:rPr lang="fr-FR" sz="1400" b="1" cap="none" dirty="0" smtClean="0">
                <a:solidFill>
                  <a:schemeClr val="tx1"/>
                </a:solidFill>
              </a:rPr>
              <a:t>	Dans </a:t>
            </a:r>
            <a:r>
              <a:rPr lang="fr-FR" sz="1400" b="1" cap="none" dirty="0">
                <a:solidFill>
                  <a:schemeClr val="tx1"/>
                </a:solidFill>
              </a:rPr>
              <a:t>ce contexte fragile, la politique d’accueil prônée par certains </a:t>
            </a:r>
            <a:r>
              <a:rPr lang="fr-FR" sz="1400" b="1" cap="none" dirty="0" smtClean="0">
                <a:solidFill>
                  <a:schemeClr val="tx1"/>
                </a:solidFill>
              </a:rPr>
              <a:t>Etats </a:t>
            </a:r>
            <a:r>
              <a:rPr lang="fr-FR" sz="1400" b="1" cap="none" dirty="0">
                <a:solidFill>
                  <a:schemeClr val="tx1"/>
                </a:solidFill>
              </a:rPr>
              <a:t>membres et la Commission européenne fait l’objet d’opposition croissante, cristallisée par plusieurs événements qui ont conduit à voir un lien entre terrorisme, insécurité et accueil des demandeurs d’asile.</a:t>
            </a:r>
            <a:endParaRPr lang="en-US" sz="1400" b="1" cap="none" dirty="0">
              <a:solidFill>
                <a:schemeClr val="tx1"/>
              </a:solidFill>
            </a:endParaRPr>
          </a:p>
          <a:p>
            <a:pPr algn="just"/>
            <a:endParaRPr lang="en-US" sz="1400" b="1" cap="none" dirty="0">
              <a:solidFill>
                <a:schemeClr val="tx1"/>
              </a:solidFill>
            </a:endParaRPr>
          </a:p>
          <a:p>
            <a:pPr lvl="4">
              <a:buFont typeface="Wingdings" charset="2"/>
              <a:buChar char="u"/>
            </a:pPr>
            <a:endParaRPr lang="fr-FR" sz="1400" b="1" dirty="0"/>
          </a:p>
          <a:p>
            <a:pPr lvl="4">
              <a:buFont typeface="Wingdings" charset="2"/>
              <a:buChar char="u"/>
            </a:pPr>
            <a:endParaRPr lang="fr-FR" sz="1400" b="1" dirty="0"/>
          </a:p>
          <a:p>
            <a:pPr marL="0" lvl="4" indent="0">
              <a:buNone/>
            </a:pPr>
            <a:endParaRPr lang="fr-FR" sz="1200" b="1" dirty="0" smtClean="0">
              <a:solidFill>
                <a:srgbClr val="000000"/>
              </a:solidFill>
            </a:endParaRPr>
          </a:p>
          <a:p>
            <a:pPr marL="0" lvl="4" indent="0" algn="ctr">
              <a:buNone/>
            </a:pPr>
            <a:endParaRPr lang="fr-FR" sz="1200" b="1" u="sng" dirty="0" smtClean="0"/>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236069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3" name="Espace réservé du contenu 2"/>
          <p:cNvSpPr>
            <a:spLocks noGrp="1"/>
          </p:cNvSpPr>
          <p:nvPr>
            <p:ph idx="1"/>
          </p:nvPr>
        </p:nvSpPr>
        <p:spPr/>
        <p:txBody>
          <a:bodyPr>
            <a:normAutofit fontScale="77500" lnSpcReduction="20000"/>
          </a:bodyPr>
          <a:lstStyle/>
          <a:p>
            <a:r>
              <a:rPr lang="fr-FR" b="1" dirty="0" smtClean="0"/>
              <a:t>INTRODUCTION</a:t>
            </a:r>
            <a:endParaRPr lang="fr-FR" b="1" dirty="0"/>
          </a:p>
          <a:p>
            <a:pPr lvl="0"/>
            <a:r>
              <a:rPr lang="fr-FR" b="1" dirty="0" smtClean="0"/>
              <a:t>I- LA </a:t>
            </a:r>
            <a:r>
              <a:rPr lang="fr-FR" b="1" dirty="0"/>
              <a:t>QUALIFICATION JURIDIQUE DU STATUT DES MIGRANTS SYRIENS </a:t>
            </a:r>
            <a:endParaRPr lang="fr-FR" b="1" dirty="0" smtClean="0"/>
          </a:p>
          <a:p>
            <a:pPr marL="342900" lvl="0" indent="-342900">
              <a:buFont typeface="+mj-lt"/>
              <a:buAutoNum type="alphaUcPeriod"/>
            </a:pPr>
            <a:r>
              <a:rPr lang="en-US" b="1" dirty="0" smtClean="0"/>
              <a:t>Le </a:t>
            </a:r>
            <a:r>
              <a:rPr lang="en-US" b="1" dirty="0" err="1" smtClean="0"/>
              <a:t>cas</a:t>
            </a:r>
            <a:r>
              <a:rPr lang="en-US" b="1" dirty="0" smtClean="0"/>
              <a:t> des </a:t>
            </a:r>
            <a:r>
              <a:rPr lang="en-US" b="1" dirty="0" err="1" smtClean="0"/>
              <a:t>patriotes</a:t>
            </a:r>
            <a:r>
              <a:rPr lang="en-US" b="1" dirty="0" smtClean="0"/>
              <a:t> </a:t>
            </a:r>
            <a:r>
              <a:rPr lang="en-US" b="1" dirty="0" err="1" smtClean="0"/>
              <a:t>syriens</a:t>
            </a:r>
            <a:r>
              <a:rPr lang="en-US" b="1" dirty="0" smtClean="0"/>
              <a:t> </a:t>
            </a:r>
            <a:r>
              <a:rPr lang="en-US" b="1" dirty="0" err="1" smtClean="0"/>
              <a:t>résidents</a:t>
            </a:r>
            <a:r>
              <a:rPr lang="en-US" b="1" dirty="0" smtClean="0"/>
              <a:t> au </a:t>
            </a:r>
            <a:r>
              <a:rPr lang="en-US" b="1" dirty="0" err="1" smtClean="0"/>
              <a:t>liban</a:t>
            </a:r>
            <a:endParaRPr lang="en-US" b="1" dirty="0" smtClean="0"/>
          </a:p>
          <a:p>
            <a:pPr marL="342900" lvl="0" indent="-342900">
              <a:buFont typeface="+mj-lt"/>
              <a:buAutoNum type="alphaUcPeriod"/>
            </a:pPr>
            <a:r>
              <a:rPr lang="en-US" b="1" dirty="0" smtClean="0"/>
              <a:t>Le </a:t>
            </a:r>
            <a:r>
              <a:rPr lang="en-US" b="1" dirty="0" err="1" smtClean="0"/>
              <a:t>cas</a:t>
            </a:r>
            <a:r>
              <a:rPr lang="en-US" b="1" dirty="0" smtClean="0"/>
              <a:t> des </a:t>
            </a:r>
            <a:r>
              <a:rPr lang="en-US" b="1" dirty="0" err="1" smtClean="0"/>
              <a:t>syriens</a:t>
            </a:r>
            <a:r>
              <a:rPr lang="en-US" b="1" dirty="0" smtClean="0"/>
              <a:t> migrant </a:t>
            </a:r>
            <a:r>
              <a:rPr lang="en-US" b="1" dirty="0" err="1" smtClean="0"/>
              <a:t>vers</a:t>
            </a:r>
            <a:r>
              <a:rPr lang="en-US" b="1" dirty="0" smtClean="0"/>
              <a:t> </a:t>
            </a:r>
            <a:r>
              <a:rPr lang="en-US" b="1" dirty="0" err="1" smtClean="0"/>
              <a:t>l’europe</a:t>
            </a:r>
            <a:endParaRPr lang="en-US" b="1" dirty="0" smtClean="0"/>
          </a:p>
          <a:p>
            <a:r>
              <a:rPr lang="en-US" b="1" dirty="0" smtClean="0"/>
              <a:t>II- E</a:t>
            </a:r>
            <a:r>
              <a:rPr lang="fr-FR" b="1" dirty="0" err="1" smtClean="0"/>
              <a:t>ffets</a:t>
            </a:r>
            <a:r>
              <a:rPr lang="fr-FR" b="1" dirty="0" smtClean="0"/>
              <a:t> juridiques de l’attribution de statut</a:t>
            </a:r>
          </a:p>
          <a:p>
            <a:pPr marL="342900" indent="-342900">
              <a:buFont typeface="+mj-lt"/>
              <a:buAutoNum type="alphaUcPeriod"/>
            </a:pPr>
            <a:r>
              <a:rPr lang="en-US" b="1" dirty="0" smtClean="0"/>
              <a:t>S</a:t>
            </a:r>
            <a:r>
              <a:rPr lang="fr-FR" b="1" dirty="0" err="1" smtClean="0"/>
              <a:t>yriens</a:t>
            </a:r>
            <a:r>
              <a:rPr lang="fr-FR" b="1" dirty="0" smtClean="0"/>
              <a:t> au </a:t>
            </a:r>
            <a:r>
              <a:rPr lang="fr-FR" b="1" dirty="0" err="1" smtClean="0"/>
              <a:t>liban</a:t>
            </a:r>
            <a:endParaRPr lang="fr-FR" b="1" dirty="0"/>
          </a:p>
          <a:p>
            <a:pPr marL="342900" indent="-342900">
              <a:buFont typeface="+mj-lt"/>
              <a:buAutoNum type="alphaUcPeriod"/>
            </a:pPr>
            <a:r>
              <a:rPr lang="en-US" b="1" dirty="0" smtClean="0"/>
              <a:t>S</a:t>
            </a:r>
            <a:r>
              <a:rPr lang="fr-FR" b="1" dirty="0" err="1" smtClean="0"/>
              <a:t>yriens</a:t>
            </a:r>
            <a:r>
              <a:rPr lang="fr-FR" b="1" dirty="0" smtClean="0"/>
              <a:t> en </a:t>
            </a:r>
            <a:r>
              <a:rPr lang="fr-FR" b="1" dirty="0" err="1" smtClean="0"/>
              <a:t>europe</a:t>
            </a:r>
            <a:endParaRPr lang="fr-FR" b="1" dirty="0"/>
          </a:p>
          <a:p>
            <a:r>
              <a:rPr lang="fr-FR" b="1" dirty="0" smtClean="0"/>
              <a:t>conclusion</a:t>
            </a:r>
            <a:endParaRPr lang="fr-FR" b="1" dirty="0"/>
          </a:p>
        </p:txBody>
      </p:sp>
      <p:sp>
        <p:nvSpPr>
          <p:cNvPr id="8" name="Espace réservé du pied de page 4"/>
          <p:cNvSpPr>
            <a:spLocks noGrp="1"/>
          </p:cNvSpPr>
          <p:nvPr>
            <p:ph type="ftr" sz="quarter" idx="11"/>
          </p:nvPr>
        </p:nvSpPr>
        <p:spPr>
          <a:xfrm>
            <a:off x="4572000" y="4821812"/>
            <a:ext cx="3312368" cy="76944"/>
          </a:xfrm>
        </p:spPr>
        <p:txBody>
          <a:bodyPr/>
          <a:lstStyle/>
          <a:p>
            <a:r>
              <a:rPr lang="fr-FR" dirty="0"/>
              <a:t>CAMPUS LIBAN 2017</a:t>
            </a:r>
          </a:p>
        </p:txBody>
      </p:sp>
      <p:sp>
        <p:nvSpPr>
          <p:cNvPr id="9" name="Espace réservé de la date 3"/>
          <p:cNvSpPr>
            <a:spLocks noGrp="1"/>
          </p:cNvSpPr>
          <p:nvPr>
            <p:ph type="dt" sz="half" idx="10"/>
          </p:nvPr>
        </p:nvSpPr>
        <p:spPr>
          <a:xfrm>
            <a:off x="8016008" y="4821812"/>
            <a:ext cx="432000" cy="76944"/>
          </a:xfrm>
        </p:spPr>
        <p:txBody>
          <a:bodyPr/>
          <a:lstStyle/>
          <a:p>
            <a:r>
              <a:rPr lang="fr-FR" dirty="0"/>
              <a:t>9 ET 10 MAI</a:t>
            </a: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67494"/>
            <a:ext cx="5328592" cy="1404589"/>
          </a:xfrm>
          <a:prstGeom prst="rect">
            <a:avLst/>
          </a:prstGeom>
        </p:spPr>
      </p:pic>
    </p:spTree>
    <p:extLst>
      <p:ext uri="{BB962C8B-B14F-4D97-AF65-F5344CB8AC3E}">
        <p14:creationId xmlns:p14="http://schemas.microsoft.com/office/powerpoint/2010/main" val="3835961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just"/>
            <a:r>
              <a:rPr lang="fr-FR" sz="1600" dirty="0" smtClean="0">
                <a:solidFill>
                  <a:srgbClr val="5AB7B2"/>
                </a:solidFill>
              </a:rPr>
              <a:t>II.  LA </a:t>
            </a:r>
            <a:r>
              <a:rPr lang="fr-FR" sz="1600" dirty="0">
                <a:solidFill>
                  <a:srgbClr val="5AB7B2"/>
                </a:solidFill>
              </a:rPr>
              <a:t>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611560" y="843558"/>
            <a:ext cx="8280920" cy="3960440"/>
          </a:xfrm>
        </p:spPr>
        <p:txBody>
          <a:bodyPr>
            <a:normAutofit fontScale="85000" lnSpcReduction="10000"/>
          </a:bodyPr>
          <a:lstStyle/>
          <a:p>
            <a:pPr lvl="0" algn="just"/>
            <a:r>
              <a:rPr lang="fr-FR" sz="1600" b="1" dirty="0" smtClean="0"/>
              <a:t>b.  Syriens </a:t>
            </a:r>
            <a:r>
              <a:rPr lang="fr-FR" sz="1600" b="1" dirty="0"/>
              <a:t>en Europe : </a:t>
            </a:r>
            <a:r>
              <a:rPr lang="fr-FR" sz="1600" b="1" cap="none" dirty="0"/>
              <a:t>S</a:t>
            </a:r>
            <a:r>
              <a:rPr lang="fr-FR" sz="1600" b="1" cap="none" dirty="0" smtClean="0"/>
              <a:t>tatut de réfugié justifié par le respect des engagements conventionnels internationaux</a:t>
            </a:r>
            <a:endParaRPr lang="fr-FR" sz="1400" b="1" cap="none" dirty="0" smtClean="0">
              <a:solidFill>
                <a:schemeClr val="tx1"/>
              </a:solidFill>
            </a:endParaRPr>
          </a:p>
          <a:p>
            <a:pPr algn="just">
              <a:lnSpc>
                <a:spcPct val="120000"/>
              </a:lnSpc>
            </a:pPr>
            <a:r>
              <a:rPr lang="fr-FR" sz="1400" b="1" cap="none" dirty="0" smtClean="0">
                <a:solidFill>
                  <a:schemeClr val="tx1"/>
                </a:solidFill>
              </a:rPr>
              <a:t>Lorsqu’elles </a:t>
            </a:r>
            <a:r>
              <a:rPr lang="fr-FR" sz="1400" b="1" cap="none" dirty="0">
                <a:solidFill>
                  <a:schemeClr val="tx1"/>
                </a:solidFill>
              </a:rPr>
              <a:t>arrivent en Europe, ces personnes peuvent déposer une demande d’asile. Un demandeur d’asile est désigné comme « demandeur de la protection internationale » dans le droit de l’UE c’est à dire « tout ressortissant d’un pays tiers ou tout apatride ayant présenté une demande de protection internationale sur laquelle aucune décision finale n’a encore été prise (Directive sur les procédures d’asile (2013/32/UE), article 2, point c)) ». Si la demande est acceptée, la personne obtiendra le statut de réfugié ou la protection subsidiaire. En revanche, si la demande est refusée, la personne sera renvoyée ou éloignée.</a:t>
            </a:r>
            <a:endParaRPr lang="en-US" sz="1400" b="1" cap="none" dirty="0">
              <a:solidFill>
                <a:schemeClr val="tx1"/>
              </a:solidFill>
            </a:endParaRPr>
          </a:p>
          <a:p>
            <a:pPr algn="just">
              <a:lnSpc>
                <a:spcPct val="120000"/>
              </a:lnSpc>
            </a:pPr>
            <a:r>
              <a:rPr lang="fr-FR" sz="1400" b="1" cap="none" dirty="0" smtClean="0">
                <a:solidFill>
                  <a:schemeClr val="tx1"/>
                </a:solidFill>
              </a:rPr>
              <a:t>Selon </a:t>
            </a:r>
            <a:r>
              <a:rPr lang="fr-FR" sz="1400" b="1" cap="none" dirty="0">
                <a:solidFill>
                  <a:schemeClr val="tx1"/>
                </a:solidFill>
              </a:rPr>
              <a:t>l’article premier de la Convention relative au statut des réfugiés de 1951, un réfugié « est une personne craignant avec raison d’être persécutée du fait de sa race, de sa religion, de sa nationalité, de son appartenance à un certain groupe social ou de ses opinions politiques, se trouve hors du pays dont elle a la nationalité et qui ne peut ou, du fait de cette crainte, ne veut se réclamer de la protection de ce pays ; ou qui, si elle n’a pas de nationalité et se trouve hors du pays dans lequel elle avait sa résidence habituelle à la suite de tels événements, ne peut ou, en raison de ladite crainte, ne veut y retourner ».</a:t>
            </a:r>
            <a:endParaRPr lang="en-US" sz="1400" b="1" cap="none" dirty="0">
              <a:solidFill>
                <a:schemeClr val="tx1"/>
              </a:solidFill>
            </a:endParaRPr>
          </a:p>
          <a:p>
            <a:pPr algn="just"/>
            <a:r>
              <a:rPr lang="fr-FR" sz="1400" b="1" cap="none" dirty="0">
                <a:solidFill>
                  <a:schemeClr val="tx1"/>
                </a:solidFill>
              </a:rPr>
              <a:t>	</a:t>
            </a:r>
            <a:endParaRPr lang="en-US" sz="1400" b="1" cap="none" dirty="0">
              <a:solidFill>
                <a:schemeClr val="tx1"/>
              </a:solidFill>
            </a:endParaRPr>
          </a:p>
          <a:p>
            <a:pPr lvl="4">
              <a:buFont typeface="Wingdings" charset="2"/>
              <a:buChar char="u"/>
            </a:pPr>
            <a:endParaRPr lang="fr-FR" sz="1400" b="1" dirty="0"/>
          </a:p>
          <a:p>
            <a:pPr lvl="4">
              <a:buFont typeface="Wingdings" charset="2"/>
              <a:buChar char="u"/>
            </a:pPr>
            <a:endParaRPr lang="fr-FR" sz="1400" b="1" dirty="0"/>
          </a:p>
          <a:p>
            <a:pPr marL="0" lvl="4" indent="0">
              <a:buNone/>
            </a:pPr>
            <a:endParaRPr lang="fr-FR" sz="1200" b="1" dirty="0" smtClean="0">
              <a:solidFill>
                <a:srgbClr val="000000"/>
              </a:solidFill>
            </a:endParaRPr>
          </a:p>
          <a:p>
            <a:pPr marL="0" lvl="4" indent="0" algn="ctr">
              <a:buNone/>
            </a:pPr>
            <a:endParaRPr lang="fr-FR" sz="1200" b="1" u="sng" dirty="0" smtClean="0"/>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842180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just"/>
            <a:r>
              <a:rPr lang="fr-FR" sz="1600" dirty="0" smtClean="0">
                <a:solidFill>
                  <a:srgbClr val="5AB7B2"/>
                </a:solidFill>
              </a:rPr>
              <a:t>II.  LA </a:t>
            </a:r>
            <a:r>
              <a:rPr lang="fr-FR" sz="1600" dirty="0">
                <a:solidFill>
                  <a:srgbClr val="5AB7B2"/>
                </a:solidFill>
              </a:rPr>
              <a:t>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323528" y="843558"/>
            <a:ext cx="8568952" cy="3960440"/>
          </a:xfrm>
        </p:spPr>
        <p:txBody>
          <a:bodyPr>
            <a:normAutofit lnSpcReduction="10000"/>
          </a:bodyPr>
          <a:lstStyle/>
          <a:p>
            <a:pPr lvl="0" algn="just"/>
            <a:r>
              <a:rPr lang="fr-FR" sz="1600" b="1" dirty="0" smtClean="0"/>
              <a:t>b.  Syriens </a:t>
            </a:r>
            <a:r>
              <a:rPr lang="fr-FR" sz="1600" b="1" dirty="0"/>
              <a:t>en Europe : </a:t>
            </a:r>
            <a:r>
              <a:rPr lang="fr-FR" sz="1600" b="1" cap="none" dirty="0"/>
              <a:t>S</a:t>
            </a:r>
            <a:r>
              <a:rPr lang="fr-FR" sz="1600" b="1" cap="none" dirty="0" smtClean="0"/>
              <a:t>tatut de réfugié justifié par le respect des engagements conventionnels internationaux</a:t>
            </a:r>
            <a:endParaRPr lang="fr-FR" sz="1400" b="1" cap="none" dirty="0" smtClean="0">
              <a:solidFill>
                <a:schemeClr val="tx1"/>
              </a:solidFill>
            </a:endParaRPr>
          </a:p>
          <a:p>
            <a:pPr algn="just"/>
            <a:r>
              <a:rPr lang="fr-FR" sz="1400" b="1" cap="none" dirty="0" smtClean="0">
                <a:solidFill>
                  <a:schemeClr val="tx1"/>
                </a:solidFill>
              </a:rPr>
              <a:t>	Une </a:t>
            </a:r>
            <a:r>
              <a:rPr lang="fr-FR" sz="1400" b="1" cap="none" dirty="0">
                <a:solidFill>
                  <a:schemeClr val="tx1"/>
                </a:solidFill>
              </a:rPr>
              <a:t>personne bénéficiaire de la protection subsidiaire est « tout ressortissant d’un pays tiers ou tout apatride qui ne peut être considéré comme un réfugié, mais pour lequel il y a des motifs sérieux et avérés de croire que la personne concernée, si elle était renvoyée dans son pays d’origine ou, dans le cas d’un apatride, dans le pays dans lequel il avait sa résidence habituelle, courrait un risque réel de subir des atteintes graves, et cette personne ne pouvant pas ou, compte tenu de ce risque, n’étant pas disposée à se prévaloir de la protection de ce pays (directive « qualification » (2011/95/UE),1 article 2, point f)) ». </a:t>
            </a:r>
            <a:endParaRPr lang="en-US" sz="1400" b="1" cap="none" dirty="0">
              <a:solidFill>
                <a:schemeClr val="tx1"/>
              </a:solidFill>
            </a:endParaRPr>
          </a:p>
          <a:p>
            <a:pPr algn="just"/>
            <a:r>
              <a:rPr lang="fr-FR" sz="1400" b="1" cap="none" dirty="0">
                <a:solidFill>
                  <a:schemeClr val="tx1"/>
                </a:solidFill>
              </a:rPr>
              <a:t> </a:t>
            </a:r>
            <a:r>
              <a:rPr lang="fr-FR" sz="1400" b="1" cap="none" dirty="0" smtClean="0">
                <a:solidFill>
                  <a:schemeClr val="tx1"/>
                </a:solidFill>
              </a:rPr>
              <a:t>	De </a:t>
            </a:r>
            <a:r>
              <a:rPr lang="fr-FR" sz="1400" b="1" cap="none" dirty="0">
                <a:solidFill>
                  <a:schemeClr val="tx1"/>
                </a:solidFill>
              </a:rPr>
              <a:t>plus, une directive sur la « protection temporaire » a été adoptée en 2001 qui peut offrir une protection aux personnes fuyant leurs pays en cas d’afflux massif de personnes déplacées dans l’Union. </a:t>
            </a:r>
            <a:endParaRPr lang="en-US" sz="1400" b="1" cap="none" dirty="0">
              <a:solidFill>
                <a:schemeClr val="tx1"/>
              </a:solidFill>
            </a:endParaRPr>
          </a:p>
          <a:p>
            <a:pPr algn="just"/>
            <a:r>
              <a:rPr lang="fr-FR" sz="1400" b="1" cap="none" dirty="0" smtClean="0">
                <a:solidFill>
                  <a:schemeClr val="tx1"/>
                </a:solidFill>
              </a:rPr>
              <a:t>	Il </a:t>
            </a:r>
            <a:r>
              <a:rPr lang="fr-FR" sz="1400" b="1" cap="none" dirty="0">
                <a:solidFill>
                  <a:schemeClr val="tx1"/>
                </a:solidFill>
              </a:rPr>
              <a:t>faut noter que tout réfugié est un migrant mais tous les migrants ne sont pas des réfugiés. En Europe,  97,1% des demandes d’asile déposées par des syriens ont été validées.</a:t>
            </a:r>
            <a:endParaRPr lang="en-US" sz="1400" b="1" cap="none" dirty="0">
              <a:solidFill>
                <a:schemeClr val="tx1"/>
              </a:solidFill>
            </a:endParaRPr>
          </a:p>
          <a:p>
            <a:pPr algn="just"/>
            <a:endParaRPr lang="fr-FR" sz="1400" b="1" dirty="0"/>
          </a:p>
          <a:p>
            <a:pPr lvl="4">
              <a:buFont typeface="Wingdings" charset="2"/>
              <a:buChar char="u"/>
            </a:pPr>
            <a:endParaRPr lang="fr-FR" sz="1400" b="1" dirty="0"/>
          </a:p>
          <a:p>
            <a:pPr marL="0" lvl="4" indent="0">
              <a:buNone/>
            </a:pPr>
            <a:endParaRPr lang="fr-FR" sz="1200" b="1" dirty="0" smtClean="0">
              <a:solidFill>
                <a:srgbClr val="000000"/>
              </a:solidFill>
            </a:endParaRPr>
          </a:p>
          <a:p>
            <a:pPr marL="0" lvl="4" indent="0" algn="ctr">
              <a:buNone/>
            </a:pPr>
            <a:endParaRPr lang="fr-FR" sz="1200" b="1" u="sng" dirty="0" smtClean="0"/>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2614294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just"/>
            <a:r>
              <a:rPr lang="fr-FR" sz="1600" dirty="0" smtClean="0">
                <a:solidFill>
                  <a:srgbClr val="5AB7B2"/>
                </a:solidFill>
              </a:rPr>
              <a:t>II.  LA </a:t>
            </a:r>
            <a:r>
              <a:rPr lang="fr-FR" sz="1600" dirty="0">
                <a:solidFill>
                  <a:srgbClr val="5AB7B2"/>
                </a:solidFill>
              </a:rPr>
              <a:t>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323528" y="843558"/>
            <a:ext cx="8568952" cy="3960440"/>
          </a:xfrm>
        </p:spPr>
        <p:txBody>
          <a:bodyPr>
            <a:normAutofit/>
          </a:bodyPr>
          <a:lstStyle/>
          <a:p>
            <a:pPr lvl="0" algn="just"/>
            <a:r>
              <a:rPr lang="fr-FR" sz="1600" b="1" dirty="0" smtClean="0"/>
              <a:t>b.  Syriens </a:t>
            </a:r>
            <a:r>
              <a:rPr lang="fr-FR" sz="1600" b="1" dirty="0"/>
              <a:t>en Europe : </a:t>
            </a:r>
            <a:r>
              <a:rPr lang="fr-FR" sz="1600" b="1" cap="none" dirty="0"/>
              <a:t>S</a:t>
            </a:r>
            <a:r>
              <a:rPr lang="fr-FR" sz="1600" b="1" cap="none" dirty="0" smtClean="0"/>
              <a:t>tatut de réfugié justifié par le respect des engagements conventionnels internationaux</a:t>
            </a:r>
            <a:endParaRPr lang="fr-FR" sz="1400" b="1" cap="none" dirty="0" smtClean="0">
              <a:solidFill>
                <a:schemeClr val="tx1"/>
              </a:solidFill>
            </a:endParaRPr>
          </a:p>
          <a:p>
            <a:pPr algn="just"/>
            <a:r>
              <a:rPr lang="fr-FR" sz="1400" b="1" cap="none" dirty="0" smtClean="0">
                <a:solidFill>
                  <a:schemeClr val="tx1"/>
                </a:solidFill>
              </a:rPr>
              <a:t>	</a:t>
            </a:r>
            <a:r>
              <a:rPr lang="fr-FR" sz="1400" b="1" cap="none" dirty="0">
                <a:solidFill>
                  <a:schemeClr val="tx1"/>
                </a:solidFill>
              </a:rPr>
              <a:t>Les personnes qui franchissent les frontières européennes sont soumises à des régimes différents selon leur statut. La plupart des syriens qui arrivent en Europe sont des « migrants en situation irrégulière ». </a:t>
            </a:r>
            <a:endParaRPr lang="en-US" sz="1400" b="1" cap="none" dirty="0">
              <a:solidFill>
                <a:schemeClr val="tx1"/>
              </a:solidFill>
            </a:endParaRPr>
          </a:p>
          <a:p>
            <a:pPr algn="just"/>
            <a:r>
              <a:rPr lang="fr-FR" sz="1400" b="1" cap="none" dirty="0">
                <a:solidFill>
                  <a:schemeClr val="tx1"/>
                </a:solidFill>
              </a:rPr>
              <a:t>	</a:t>
            </a:r>
            <a:r>
              <a:rPr lang="fr-FR" sz="1400" b="1" cap="none" dirty="0" smtClean="0">
                <a:solidFill>
                  <a:schemeClr val="tx1"/>
                </a:solidFill>
              </a:rPr>
              <a:t>L’insuffisance </a:t>
            </a:r>
            <a:r>
              <a:rPr lang="fr-FR" sz="1400" b="1" cap="none" dirty="0">
                <a:solidFill>
                  <a:schemeClr val="tx1"/>
                </a:solidFill>
              </a:rPr>
              <a:t>de voies légales pour atteindre l’UE ne laisse pas d’autres alternatives aux migrants pour atteindre le territoire européen que d’avoir recours aux passeurs. Les moyens légaux pour atteindre l’UE sont des programmes de réinstallation ou d’admission humanitaire mais ils sont peu développés, malgré les progrès qui ont eu lieu au niveau politique. </a:t>
            </a:r>
            <a:endParaRPr lang="en-US" sz="1400" b="1" cap="none" dirty="0">
              <a:solidFill>
                <a:schemeClr val="tx1"/>
              </a:solidFill>
            </a:endParaRPr>
          </a:p>
          <a:p>
            <a:pPr algn="just"/>
            <a:r>
              <a:rPr lang="fr-FR" sz="1400" b="1" cap="none" dirty="0">
                <a:solidFill>
                  <a:schemeClr val="tx1"/>
                </a:solidFill>
              </a:rPr>
              <a:t>	L’Union européenne a adopté des programmes en matière de relocalisation et de réinstallation d’urgence. La relocalisation désigne « le transfert de personnes ayant demandé, ou bénéficiant déjà̀ d’une protection internationale d’un Etat membre de l’Union européenne vers un autre Etat membre qui leur accordera une protection similaire. ». </a:t>
            </a:r>
            <a:endParaRPr lang="en-US" sz="1400" b="1" cap="none" dirty="0">
              <a:solidFill>
                <a:schemeClr val="tx1"/>
              </a:solidFill>
            </a:endParaRPr>
          </a:p>
          <a:p>
            <a:pPr algn="just"/>
            <a:endParaRPr lang="fr-FR" sz="1400" b="1" cap="none" dirty="0">
              <a:solidFill>
                <a:schemeClr val="tx1"/>
              </a:solidFill>
            </a:endParaRPr>
          </a:p>
          <a:p>
            <a:pPr marL="0" lvl="4" indent="0" algn="ctr">
              <a:buNone/>
            </a:pPr>
            <a:endParaRPr lang="fr-FR" sz="1200" b="1" u="sng" dirty="0" smtClean="0"/>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809664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just"/>
            <a:r>
              <a:rPr lang="fr-FR" sz="1600" dirty="0" smtClean="0">
                <a:solidFill>
                  <a:srgbClr val="5AB7B2"/>
                </a:solidFill>
              </a:rPr>
              <a:t>II.  LA </a:t>
            </a:r>
            <a:r>
              <a:rPr lang="fr-FR" sz="1600" dirty="0">
                <a:solidFill>
                  <a:srgbClr val="5AB7B2"/>
                </a:solidFill>
              </a:rPr>
              <a:t>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323528" y="843558"/>
            <a:ext cx="8568952" cy="3960440"/>
          </a:xfrm>
        </p:spPr>
        <p:txBody>
          <a:bodyPr>
            <a:normAutofit/>
          </a:bodyPr>
          <a:lstStyle/>
          <a:p>
            <a:pPr lvl="0" algn="just"/>
            <a:r>
              <a:rPr lang="fr-FR" sz="1600" b="1" dirty="0" smtClean="0"/>
              <a:t>b.  Syriens </a:t>
            </a:r>
            <a:r>
              <a:rPr lang="fr-FR" sz="1600" b="1" dirty="0"/>
              <a:t>en Europe : </a:t>
            </a:r>
            <a:r>
              <a:rPr lang="fr-FR" sz="1600" b="1" cap="none" dirty="0"/>
              <a:t>S</a:t>
            </a:r>
            <a:r>
              <a:rPr lang="fr-FR" sz="1600" b="1" cap="none" dirty="0" smtClean="0"/>
              <a:t>tatut de réfugié justifié par le respect des engagements conventionnels internationaux</a:t>
            </a:r>
            <a:endParaRPr lang="fr-FR" sz="1400" b="1" cap="none" dirty="0" smtClean="0">
              <a:solidFill>
                <a:schemeClr val="tx1"/>
              </a:solidFill>
            </a:endParaRPr>
          </a:p>
          <a:p>
            <a:pPr algn="just"/>
            <a:r>
              <a:rPr lang="fr-FR" sz="1400" b="1" cap="none" dirty="0" smtClean="0">
                <a:solidFill>
                  <a:schemeClr val="tx1"/>
                </a:solidFill>
              </a:rPr>
              <a:t>	Deux </a:t>
            </a:r>
            <a:r>
              <a:rPr lang="fr-FR" sz="1400" b="1" cap="none" dirty="0">
                <a:solidFill>
                  <a:schemeClr val="tx1"/>
                </a:solidFill>
              </a:rPr>
              <a:t>décisions ont été adoptées en 2015 visant à relocaliser 160 mille demandeurs d’asile au départ de l’Italie et de la Grèce. </a:t>
            </a:r>
            <a:endParaRPr lang="en-US" sz="1400" b="1" cap="none" dirty="0">
              <a:solidFill>
                <a:schemeClr val="tx1"/>
              </a:solidFill>
            </a:endParaRPr>
          </a:p>
          <a:p>
            <a:pPr algn="just"/>
            <a:r>
              <a:rPr lang="fr-FR" sz="1400" b="1" cap="none" dirty="0">
                <a:solidFill>
                  <a:schemeClr val="tx1"/>
                </a:solidFill>
              </a:rPr>
              <a:t>	</a:t>
            </a:r>
            <a:r>
              <a:rPr lang="fr-FR" sz="1400" b="1" cap="none" dirty="0" smtClean="0">
                <a:solidFill>
                  <a:schemeClr val="tx1"/>
                </a:solidFill>
              </a:rPr>
              <a:t>D’après </a:t>
            </a:r>
            <a:r>
              <a:rPr lang="fr-FR" sz="1400" b="1" cap="none" dirty="0">
                <a:solidFill>
                  <a:schemeClr val="tx1"/>
                </a:solidFill>
              </a:rPr>
              <a:t>le dernier rapport de la Commission européenne,  seulement 2 280 personnes ont été relocalisées au 14 juin 2014 (1 503 à partir de la Grèce et 777 à partir de l’Italie). </a:t>
            </a:r>
            <a:endParaRPr lang="en-US" sz="1400" b="1" cap="none" dirty="0">
              <a:solidFill>
                <a:schemeClr val="tx1"/>
              </a:solidFill>
            </a:endParaRPr>
          </a:p>
          <a:p>
            <a:pPr algn="just"/>
            <a:r>
              <a:rPr lang="fr-FR" sz="1400" b="1" cap="none" dirty="0" smtClean="0">
                <a:solidFill>
                  <a:schemeClr val="tx1"/>
                </a:solidFill>
              </a:rPr>
              <a:t>	La </a:t>
            </a:r>
            <a:r>
              <a:rPr lang="fr-FR" sz="1400" b="1" cap="none" dirty="0">
                <a:solidFill>
                  <a:schemeClr val="tx1"/>
                </a:solidFill>
              </a:rPr>
              <a:t>réinstallation s’apparente à la relocalisation mais concerne des « ressortissants de pays tiers ou d’apatrides, identifiés comme ayant besoin d’une protection internationale » dont le transfert s’effectue « vers un Etat de l’UE où ils sont admis soit pour des raisons humanitaires soit du fait de leur statut de réfugiés. ». </a:t>
            </a:r>
            <a:endParaRPr lang="en-US" sz="1400" b="1" cap="none" dirty="0">
              <a:solidFill>
                <a:schemeClr val="tx1"/>
              </a:solidFill>
            </a:endParaRPr>
          </a:p>
          <a:p>
            <a:pPr algn="just"/>
            <a:r>
              <a:rPr lang="fr-FR" sz="1400" b="1" cap="none" dirty="0">
                <a:solidFill>
                  <a:schemeClr val="tx1"/>
                </a:solidFill>
              </a:rPr>
              <a:t>	</a:t>
            </a:r>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4240086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just"/>
            <a:r>
              <a:rPr lang="fr-FR" sz="1600" dirty="0" smtClean="0">
                <a:solidFill>
                  <a:srgbClr val="5AB7B2"/>
                </a:solidFill>
              </a:rPr>
              <a:t>II.  LA </a:t>
            </a:r>
            <a:r>
              <a:rPr lang="fr-FR" sz="1600" dirty="0">
                <a:solidFill>
                  <a:srgbClr val="5AB7B2"/>
                </a:solidFill>
              </a:rPr>
              <a:t>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323528" y="843558"/>
            <a:ext cx="8568952" cy="3960440"/>
          </a:xfrm>
        </p:spPr>
        <p:txBody>
          <a:bodyPr>
            <a:normAutofit/>
          </a:bodyPr>
          <a:lstStyle/>
          <a:p>
            <a:pPr lvl="0" algn="just"/>
            <a:r>
              <a:rPr lang="fr-FR" sz="1600" b="1" dirty="0" smtClean="0"/>
              <a:t>b.  Syriens </a:t>
            </a:r>
            <a:r>
              <a:rPr lang="fr-FR" sz="1600" b="1" dirty="0"/>
              <a:t>en Europe : </a:t>
            </a:r>
            <a:r>
              <a:rPr lang="fr-FR" sz="1600" b="1" cap="none" dirty="0"/>
              <a:t>S</a:t>
            </a:r>
            <a:r>
              <a:rPr lang="fr-FR" sz="1600" b="1" cap="none" dirty="0" smtClean="0"/>
              <a:t>tatut de réfugié justifié par le respect des engagements conventionnels internationaux</a:t>
            </a:r>
            <a:endParaRPr lang="fr-FR" sz="1400" b="1" cap="none" dirty="0" smtClean="0">
              <a:solidFill>
                <a:schemeClr val="tx1"/>
              </a:solidFill>
            </a:endParaRPr>
          </a:p>
          <a:p>
            <a:pPr algn="just"/>
            <a:r>
              <a:rPr lang="fr-FR" sz="1400" b="1" cap="none" dirty="0" smtClean="0">
                <a:solidFill>
                  <a:schemeClr val="tx1"/>
                </a:solidFill>
              </a:rPr>
              <a:t>	En </a:t>
            </a:r>
            <a:r>
              <a:rPr lang="fr-FR" sz="1400" b="1" cap="none" dirty="0">
                <a:solidFill>
                  <a:schemeClr val="tx1"/>
                </a:solidFill>
              </a:rPr>
              <a:t>2015, le programme européen de réinstallation a été adopté « [a]fin d’éviter aux personnes déplacées ayant besoin d’une protection d’avoir à recourir aux réseaux criminels de passeurs et de trafiquants » et prévoit à cet effet « des voies légales et sûres pour entrer dans l’UE, épargnant ainsi de périlleux voyages à des personnes vulnérables ». </a:t>
            </a:r>
            <a:endParaRPr lang="en-US" sz="1400" b="1" cap="none" dirty="0" smtClean="0">
              <a:solidFill>
                <a:schemeClr val="tx1"/>
              </a:solidFill>
            </a:endParaRPr>
          </a:p>
          <a:p>
            <a:pPr algn="just"/>
            <a:r>
              <a:rPr lang="en-US" sz="1400" b="1" cap="none" dirty="0">
                <a:solidFill>
                  <a:schemeClr val="tx1"/>
                </a:solidFill>
              </a:rPr>
              <a:t>	</a:t>
            </a:r>
            <a:r>
              <a:rPr lang="fr-FR" sz="1400" b="1" cap="none" dirty="0" smtClean="0">
                <a:solidFill>
                  <a:schemeClr val="tx1"/>
                </a:solidFill>
              </a:rPr>
              <a:t>Les </a:t>
            </a:r>
            <a:r>
              <a:rPr lang="fr-FR" sz="1400" b="1" cap="none" dirty="0">
                <a:solidFill>
                  <a:schemeClr val="tx1"/>
                </a:solidFill>
              </a:rPr>
              <a:t>informations communiquées par les Etats participants indiquent que 7 272 personnes avaient été réinstallées au 10 juin 2016 dans le cadre de ce programme, la plupart de la Turquie, du Liban et de la Jordanie. </a:t>
            </a:r>
            <a:endParaRPr lang="en-US" sz="1400" b="1" cap="none" dirty="0">
              <a:solidFill>
                <a:schemeClr val="tx1"/>
              </a:solidFill>
            </a:endParaRPr>
          </a:p>
          <a:p>
            <a:pPr algn="just"/>
            <a:r>
              <a:rPr lang="fr-FR" sz="1400" b="1" cap="none" dirty="0">
                <a:solidFill>
                  <a:schemeClr val="tx1"/>
                </a:solidFill>
              </a:rPr>
              <a:t>	D’autres instruments sont pertinents en matière de droit d’asile. L’article 18 de la Charte des droits fondamentaux de l’Union européenne garantit un droit d’asile.</a:t>
            </a:r>
            <a:endParaRPr lang="en-US" sz="1400" b="1" cap="none" dirty="0">
              <a:solidFill>
                <a:schemeClr val="tx1"/>
              </a:solidFill>
            </a:endParaRPr>
          </a:p>
          <a:p>
            <a:pPr algn="just"/>
            <a:endParaRPr lang="fr-FR" sz="1400" b="1" cap="none" dirty="0">
              <a:solidFill>
                <a:schemeClr val="tx1"/>
              </a:solidFill>
            </a:endParaRPr>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2029207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just"/>
            <a:r>
              <a:rPr lang="fr-FR" sz="1600" dirty="0" smtClean="0">
                <a:solidFill>
                  <a:srgbClr val="5AB7B2"/>
                </a:solidFill>
              </a:rPr>
              <a:t>II.  LA </a:t>
            </a:r>
            <a:r>
              <a:rPr lang="fr-FR" sz="1600" dirty="0">
                <a:solidFill>
                  <a:srgbClr val="5AB7B2"/>
                </a:solidFill>
              </a:rPr>
              <a:t>QUALIFICATION JURIDIQUE  </a:t>
            </a:r>
            <a:r>
              <a:rPr lang="fr-FR" sz="1600" dirty="0" smtClean="0">
                <a:solidFill>
                  <a:srgbClr val="5AB7B2"/>
                </a:solidFill>
              </a:rPr>
              <a:t>DU </a:t>
            </a:r>
            <a:r>
              <a:rPr lang="fr-FR" sz="1600" dirty="0">
                <a:solidFill>
                  <a:srgbClr val="5AB7B2"/>
                </a:solidFill>
              </a:rPr>
              <a:t>STATUT DES MIGRANTS SYRIENS </a:t>
            </a:r>
            <a:endParaRPr lang="en-US" sz="1600" dirty="0">
              <a:solidFill>
                <a:srgbClr val="5AB7B2"/>
              </a:solidFill>
            </a:endParaRPr>
          </a:p>
        </p:txBody>
      </p:sp>
      <p:sp>
        <p:nvSpPr>
          <p:cNvPr id="7" name="Espace réservé du contenu 6"/>
          <p:cNvSpPr>
            <a:spLocks noGrp="1"/>
          </p:cNvSpPr>
          <p:nvPr>
            <p:ph idx="1"/>
          </p:nvPr>
        </p:nvSpPr>
        <p:spPr>
          <a:xfrm>
            <a:off x="323528" y="843558"/>
            <a:ext cx="8568952" cy="3960440"/>
          </a:xfrm>
        </p:spPr>
        <p:txBody>
          <a:bodyPr>
            <a:normAutofit fontScale="92500" lnSpcReduction="10000"/>
          </a:bodyPr>
          <a:lstStyle/>
          <a:p>
            <a:pPr lvl="0" algn="just"/>
            <a:r>
              <a:rPr lang="fr-FR" sz="1600" b="1" dirty="0" smtClean="0"/>
              <a:t>b.  Syriens </a:t>
            </a:r>
            <a:r>
              <a:rPr lang="fr-FR" sz="1600" b="1" dirty="0"/>
              <a:t>en Europe : </a:t>
            </a:r>
            <a:r>
              <a:rPr lang="fr-FR" sz="1600" b="1" cap="none" dirty="0"/>
              <a:t>S</a:t>
            </a:r>
            <a:r>
              <a:rPr lang="fr-FR" sz="1600" b="1" cap="none" dirty="0" smtClean="0"/>
              <a:t>tatut de réfugié justifié par le respect des engagements conventionnels internationaux</a:t>
            </a:r>
            <a:endParaRPr lang="fr-FR" sz="1400" b="1" cap="none" dirty="0" smtClean="0">
              <a:solidFill>
                <a:schemeClr val="tx1"/>
              </a:solidFill>
            </a:endParaRPr>
          </a:p>
          <a:p>
            <a:pPr algn="just"/>
            <a:r>
              <a:rPr lang="fr-FR" sz="1400" b="1" cap="none" dirty="0" smtClean="0">
                <a:solidFill>
                  <a:schemeClr val="tx1"/>
                </a:solidFill>
              </a:rPr>
              <a:t>	Egalement</a:t>
            </a:r>
            <a:r>
              <a:rPr lang="fr-FR" sz="1400" b="1" cap="none" dirty="0">
                <a:solidFill>
                  <a:schemeClr val="tx1"/>
                </a:solidFill>
              </a:rPr>
              <a:t>, les différents instruments juridiques interdisent les expulsions collectives qui désignent « toute mesure d’éloignement forcé d’un groupe d’individus d’un territoire ou d’un pays qui ne repose pas sur un examen raisonnable et objectif de la situation particulière de chaque individu ». On peut citer l’article 4 du Protocole n°4 à la CEDH, l’article 78 du TFUE à travers l’obligation de conformité aux traités pertinents en matière d’asile, l’article 19 de la CSE ou encore l’article 19 de la CFDUE. </a:t>
            </a:r>
            <a:endParaRPr lang="en-US" sz="1400" b="1" cap="none" dirty="0">
              <a:solidFill>
                <a:schemeClr val="tx1"/>
              </a:solidFill>
            </a:endParaRPr>
          </a:p>
          <a:p>
            <a:pPr algn="just"/>
            <a:r>
              <a:rPr lang="fr-FR" sz="1400" b="1" cap="none" dirty="0" smtClean="0">
                <a:solidFill>
                  <a:schemeClr val="tx1"/>
                </a:solidFill>
              </a:rPr>
              <a:t>	Tous </a:t>
            </a:r>
            <a:r>
              <a:rPr lang="fr-FR" sz="1400" b="1" cap="none" dirty="0">
                <a:solidFill>
                  <a:schemeClr val="tx1"/>
                </a:solidFill>
              </a:rPr>
              <a:t>ces éléments permettent d’établir la place privilégiée accordée aux citoyens de l’Union vis-à-vis de ressortissants étrangers. Ces derniers, spécifiquement les demandeurs d’asile ou migrants, font l’objet d’une politique spécifique. En revanche, certains droits sont octroyés indifféremment de la situation de l’individu, il s’agit des droits de l’homme. </a:t>
            </a:r>
            <a:endParaRPr lang="en-US" sz="1400" b="1" cap="none" dirty="0">
              <a:solidFill>
                <a:schemeClr val="tx1"/>
              </a:solidFill>
            </a:endParaRPr>
          </a:p>
          <a:p>
            <a:pPr algn="just"/>
            <a:r>
              <a:rPr lang="fr-FR" sz="1400" b="1" cap="none" dirty="0">
                <a:solidFill>
                  <a:schemeClr val="tx1"/>
                </a:solidFill>
              </a:rPr>
              <a:t>	</a:t>
            </a:r>
            <a:r>
              <a:rPr lang="fr-FR" sz="1400" b="1" cap="none" dirty="0" smtClean="0">
                <a:solidFill>
                  <a:schemeClr val="tx1"/>
                </a:solidFill>
              </a:rPr>
              <a:t>Les </a:t>
            </a:r>
            <a:r>
              <a:rPr lang="fr-FR" sz="1400" b="1" cap="none" dirty="0">
                <a:solidFill>
                  <a:schemeClr val="tx1"/>
                </a:solidFill>
              </a:rPr>
              <a:t>migrants syriens demandant l’asile et ayant obtenu le statut de réfugié ne peuvent pas être privés de la citoyenneté européenne   Ils deviendront des citoyens européens et la citoyenneté européenne se transforme davantage en une citoyenneté multinationale, multiculturelle, multiconfessionnelle. </a:t>
            </a:r>
            <a:endParaRPr lang="en-US" sz="1400" b="1" cap="none" dirty="0">
              <a:solidFill>
                <a:schemeClr val="tx1"/>
              </a:solidFill>
            </a:endParaRPr>
          </a:p>
          <a:p>
            <a:pPr algn="just"/>
            <a:r>
              <a:rPr lang="en-US" sz="1400" b="1" cap="none" dirty="0">
                <a:solidFill>
                  <a:schemeClr val="tx1"/>
                </a:solidFill>
              </a:rPr>
              <a:t>	</a:t>
            </a:r>
            <a:endParaRPr lang="fr-FR" sz="1400" b="1" cap="none" dirty="0">
              <a:solidFill>
                <a:schemeClr val="tx1"/>
              </a:solidFill>
            </a:endParaRPr>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575382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dirty="0" smtClean="0">
                <a:solidFill>
                  <a:schemeClr val="tx2"/>
                </a:solidFill>
              </a:rPr>
              <a:t>conclusion</a:t>
            </a:r>
            <a:endParaRPr lang="en-US" sz="1800"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algn="just"/>
            <a:r>
              <a:rPr lang="fr-FR" sz="1700" b="1" cap="none" dirty="0">
                <a:solidFill>
                  <a:schemeClr val="tx1"/>
                </a:solidFill>
                <a:latin typeface="Times New Roman"/>
                <a:ea typeface="Calibri"/>
                <a:cs typeface="Arial"/>
              </a:rPr>
              <a:t>L</a:t>
            </a:r>
            <a:r>
              <a:rPr lang="fr-FR" sz="1700" b="1" cap="none" dirty="0" smtClean="0">
                <a:solidFill>
                  <a:schemeClr val="tx1"/>
                </a:solidFill>
                <a:latin typeface="Times New Roman"/>
                <a:ea typeface="Calibri"/>
                <a:cs typeface="Arial"/>
              </a:rPr>
              <a:t>a résolution 2139(2014) du Conseil de sécurité dans son paragraphe 16 de la partie opératoire engage vivement tous les Etats membres à épauler les pays d’accueil voisins en posant le principe du partage des charges.</a:t>
            </a:r>
          </a:p>
          <a:p>
            <a:pPr algn="just">
              <a:lnSpc>
                <a:spcPct val="120000"/>
              </a:lnSpc>
            </a:pPr>
            <a:r>
              <a:rPr lang="fr-FR" sz="1700" b="1" cap="none" dirty="0">
                <a:solidFill>
                  <a:schemeClr val="tx1"/>
                </a:solidFill>
                <a:latin typeface="Times New Roman"/>
                <a:ea typeface="Calibri"/>
                <a:cs typeface="Arial"/>
              </a:rPr>
              <a:t>Le Liban ne peut pas supporter seul ce fardeau lourd !</a:t>
            </a:r>
          </a:p>
          <a:p>
            <a:pPr algn="just">
              <a:lnSpc>
                <a:spcPct val="120000"/>
              </a:lnSpc>
            </a:pPr>
            <a:r>
              <a:rPr lang="fr-FR" sz="1700" b="1" cap="none" dirty="0" smtClean="0">
                <a:solidFill>
                  <a:schemeClr val="tx1"/>
                </a:solidFill>
                <a:latin typeface="Times New Roman"/>
                <a:ea typeface="Calibri"/>
                <a:cs typeface="Arial"/>
              </a:rPr>
              <a:t>Il </a:t>
            </a:r>
            <a:r>
              <a:rPr lang="fr-FR" sz="1700" b="1" cap="none" dirty="0">
                <a:solidFill>
                  <a:schemeClr val="tx1"/>
                </a:solidFill>
                <a:latin typeface="Times New Roman"/>
                <a:ea typeface="Calibri"/>
                <a:cs typeface="Arial"/>
              </a:rPr>
              <a:t>s’agit d’une cause internationale et un défi a un échelon </a:t>
            </a:r>
            <a:r>
              <a:rPr lang="fr-FR" sz="1700" b="1" cap="none" dirty="0" smtClean="0">
                <a:solidFill>
                  <a:schemeClr val="tx1"/>
                </a:solidFill>
                <a:latin typeface="Times New Roman"/>
                <a:ea typeface="Calibri"/>
                <a:cs typeface="Arial"/>
              </a:rPr>
              <a:t>mondial.</a:t>
            </a:r>
            <a:endParaRPr lang="en-US" sz="1700" b="1" cap="none" dirty="0">
              <a:solidFill>
                <a:schemeClr val="tx1"/>
              </a:solidFill>
              <a:latin typeface="Times New Roman"/>
              <a:ea typeface="Calibri"/>
              <a:cs typeface="Arial"/>
            </a:endParaRPr>
          </a:p>
          <a:p>
            <a:pPr algn="just">
              <a:lnSpc>
                <a:spcPct val="120000"/>
              </a:lnSpc>
            </a:pPr>
            <a:r>
              <a:rPr lang="fr-FR" sz="1700" b="1" cap="none" dirty="0" smtClean="0">
                <a:solidFill>
                  <a:schemeClr val="tx1"/>
                </a:solidFill>
                <a:latin typeface="Times New Roman"/>
                <a:ea typeface="Calibri"/>
                <a:cs typeface="Arial"/>
              </a:rPr>
              <a:t>Le </a:t>
            </a:r>
            <a:r>
              <a:rPr lang="fr-FR" sz="1700" b="1" cap="none" dirty="0">
                <a:solidFill>
                  <a:schemeClr val="tx1"/>
                </a:solidFill>
                <a:latin typeface="Times New Roman"/>
                <a:ea typeface="Calibri"/>
                <a:cs typeface="Arial"/>
              </a:rPr>
              <a:t>retour volontaire des migrants doit être encouragé et discuté sérieusement avec les autorités syriennes. dans des cas particuliers le </a:t>
            </a:r>
            <a:r>
              <a:rPr lang="fr-FR" sz="1700" b="1" cap="none" dirty="0" smtClean="0">
                <a:solidFill>
                  <a:schemeClr val="tx1"/>
                </a:solidFill>
                <a:latin typeface="Times New Roman"/>
                <a:ea typeface="Calibri"/>
                <a:cs typeface="Arial"/>
              </a:rPr>
              <a:t>UNHCR </a:t>
            </a:r>
            <a:r>
              <a:rPr lang="fr-FR" sz="1700" b="1" cap="none" dirty="0">
                <a:solidFill>
                  <a:schemeClr val="tx1"/>
                </a:solidFill>
                <a:latin typeface="Times New Roman"/>
                <a:ea typeface="Calibri"/>
                <a:cs typeface="Arial"/>
              </a:rPr>
              <a:t>doit </a:t>
            </a:r>
            <a:r>
              <a:rPr lang="fr-FR" sz="1700" b="1" cap="none" dirty="0" smtClean="0">
                <a:solidFill>
                  <a:schemeClr val="tx1"/>
                </a:solidFill>
                <a:latin typeface="Times New Roman"/>
                <a:ea typeface="Calibri"/>
                <a:cs typeface="Arial"/>
              </a:rPr>
              <a:t>assuré </a:t>
            </a:r>
            <a:r>
              <a:rPr lang="fr-FR" sz="1700" b="1" cap="none" dirty="0">
                <a:solidFill>
                  <a:schemeClr val="tx1"/>
                </a:solidFill>
                <a:latin typeface="Times New Roman"/>
                <a:ea typeface="Calibri"/>
                <a:cs typeface="Arial"/>
              </a:rPr>
              <a:t>la relocation des migrants syriens dans des </a:t>
            </a:r>
            <a:r>
              <a:rPr lang="fr-FR" sz="1700" b="1" cap="none" dirty="0" smtClean="0">
                <a:solidFill>
                  <a:schemeClr val="tx1"/>
                </a:solidFill>
                <a:latin typeface="Times New Roman"/>
                <a:ea typeface="Calibri"/>
                <a:cs typeface="Arial"/>
              </a:rPr>
              <a:t>états-</a:t>
            </a:r>
            <a:r>
              <a:rPr lang="fr-FR" sz="1700" b="1" cap="none" dirty="0">
                <a:solidFill>
                  <a:schemeClr val="tx1"/>
                </a:solidFill>
                <a:latin typeface="Times New Roman"/>
                <a:ea typeface="Calibri"/>
                <a:cs typeface="Arial"/>
              </a:rPr>
              <a:t>tiers autre que le </a:t>
            </a:r>
            <a:r>
              <a:rPr lang="fr-FR" sz="1700" b="1" cap="none" dirty="0" smtClean="0">
                <a:solidFill>
                  <a:schemeClr val="tx1"/>
                </a:solidFill>
                <a:latin typeface="Times New Roman"/>
                <a:ea typeface="Calibri"/>
                <a:cs typeface="Arial"/>
              </a:rPr>
              <a:t>Liban.</a:t>
            </a:r>
            <a:endParaRPr lang="fr-FR" sz="1700" b="1" cap="none" dirty="0">
              <a:solidFill>
                <a:schemeClr val="tx1"/>
              </a:solidFill>
              <a:latin typeface="Times New Roman"/>
              <a:ea typeface="Calibri"/>
              <a:cs typeface="Arial"/>
            </a:endParaRPr>
          </a:p>
          <a:p>
            <a:pPr algn="just">
              <a:lnSpc>
                <a:spcPct val="120000"/>
              </a:lnSpc>
            </a:pPr>
            <a:r>
              <a:rPr lang="fr-FR" sz="1700" b="1" cap="none" dirty="0" smtClean="0">
                <a:solidFill>
                  <a:schemeClr val="tx1"/>
                </a:solidFill>
                <a:latin typeface="Times New Roman"/>
                <a:ea typeface="Calibri"/>
                <a:cs typeface="Arial"/>
              </a:rPr>
              <a:t>Dans </a:t>
            </a:r>
            <a:r>
              <a:rPr lang="fr-FR" sz="1700" b="1" cap="none" dirty="0">
                <a:solidFill>
                  <a:schemeClr val="tx1"/>
                </a:solidFill>
                <a:latin typeface="Times New Roman"/>
                <a:ea typeface="Calibri"/>
                <a:cs typeface="Arial"/>
              </a:rPr>
              <a:t>ce sens, voir le conseil de </a:t>
            </a:r>
            <a:r>
              <a:rPr lang="fr-FR" sz="1700" b="1" cap="none" dirty="0" smtClean="0">
                <a:solidFill>
                  <a:schemeClr val="tx1"/>
                </a:solidFill>
                <a:latin typeface="Times New Roman"/>
                <a:ea typeface="Calibri"/>
                <a:cs typeface="Arial"/>
              </a:rPr>
              <a:t>l'Europe </a:t>
            </a:r>
            <a:r>
              <a:rPr lang="fr-FR" sz="1700" b="1" cap="none" dirty="0">
                <a:solidFill>
                  <a:schemeClr val="tx1"/>
                </a:solidFill>
                <a:latin typeface="Times New Roman"/>
                <a:ea typeface="Calibri"/>
                <a:cs typeface="Arial"/>
              </a:rPr>
              <a:t>qui a fourni en 2005 un guide vingt principes directeurs sur le retour forcé s’appliquant aux procédures d’éloignement des étrangers (principe 1).</a:t>
            </a:r>
          </a:p>
          <a:p>
            <a:pPr algn="just"/>
            <a:endParaRPr lang="fr-FR" dirty="0"/>
          </a:p>
          <a:p>
            <a:pPr algn="just"/>
            <a:endParaRPr lang="fr-FR" dirty="0" smtClean="0">
              <a:latin typeface="Times New Roman"/>
              <a:ea typeface="Calibri"/>
              <a:cs typeface="Arial"/>
            </a:endParaRPr>
          </a:p>
          <a:p>
            <a:pPr algn="just"/>
            <a:endParaRPr lang="en-US" dirty="0"/>
          </a:p>
        </p:txBody>
      </p:sp>
      <p:sp>
        <p:nvSpPr>
          <p:cNvPr id="4" name="Date Placeholder 3"/>
          <p:cNvSpPr>
            <a:spLocks noGrp="1"/>
          </p:cNvSpPr>
          <p:nvPr>
            <p:ph type="dt" sz="half" idx="10"/>
          </p:nvPr>
        </p:nvSpPr>
        <p:spPr/>
        <p:txBody>
          <a:bodyPr/>
          <a:lstStyle/>
          <a:p>
            <a:r>
              <a:rPr lang="fr-FR" dirty="0"/>
              <a:t>1</a:t>
            </a:r>
            <a:r>
              <a:rPr lang="fr-FR" dirty="0" smtClean="0"/>
              <a:t>0/05/2017</a:t>
            </a:r>
            <a:endParaRPr lang="fr-FR" dirty="0"/>
          </a:p>
        </p:txBody>
      </p:sp>
      <p:sp>
        <p:nvSpPr>
          <p:cNvPr id="5" name="Footer Placeholder 4"/>
          <p:cNvSpPr>
            <a:spLocks noGrp="1"/>
          </p:cNvSpPr>
          <p:nvPr>
            <p:ph type="ftr" sz="quarter" idx="11"/>
          </p:nvPr>
        </p:nvSpPr>
        <p:spPr/>
        <p:txBody>
          <a:bodyPr/>
          <a:lstStyle/>
          <a:p>
            <a:r>
              <a:rPr lang="fr-FR" smtClean="0"/>
              <a:t>TITRE DE LA PRÉSENTATION</a:t>
            </a:r>
            <a:endParaRPr lang="fr-FR" dirty="0"/>
          </a:p>
        </p:txBody>
      </p:sp>
    </p:spTree>
    <p:extLst>
      <p:ext uri="{BB962C8B-B14F-4D97-AF65-F5344CB8AC3E}">
        <p14:creationId xmlns:p14="http://schemas.microsoft.com/office/powerpoint/2010/main" val="4183101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chemeClr val="tx2"/>
                </a:solidFill>
              </a:rPr>
              <a:t>SOLUTIONS</a:t>
            </a:r>
            <a:endParaRPr lang="en-US" sz="2400" dirty="0">
              <a:solidFill>
                <a:schemeClr val="tx2"/>
              </a:solidFill>
            </a:endParaRPr>
          </a:p>
        </p:txBody>
      </p:sp>
      <p:sp>
        <p:nvSpPr>
          <p:cNvPr id="3" name="Content Placeholder 2"/>
          <p:cNvSpPr>
            <a:spLocks noGrp="1"/>
          </p:cNvSpPr>
          <p:nvPr>
            <p:ph idx="1"/>
          </p:nvPr>
        </p:nvSpPr>
        <p:spPr/>
        <p:txBody>
          <a:bodyPr>
            <a:noAutofit/>
          </a:bodyPr>
          <a:lstStyle/>
          <a:p>
            <a:pPr marL="285750" indent="-285750" algn="just">
              <a:buFont typeface="Wingdings" charset="2"/>
              <a:buChar char="v"/>
            </a:pPr>
            <a:r>
              <a:rPr lang="fr-FR" sz="1600" b="1" cap="none" dirty="0">
                <a:solidFill>
                  <a:srgbClr val="000000"/>
                </a:solidFill>
                <a:latin typeface="Times New Roman"/>
                <a:cs typeface="Times New Roman"/>
              </a:rPr>
              <a:t>L</a:t>
            </a:r>
            <a:r>
              <a:rPr lang="fr-FR" sz="1600" b="1" cap="none" dirty="0" smtClean="0">
                <a:solidFill>
                  <a:srgbClr val="000000"/>
                </a:solidFill>
                <a:latin typeface="Times New Roman"/>
                <a:cs typeface="Times New Roman"/>
              </a:rPr>
              <a:t>e </a:t>
            </a:r>
            <a:r>
              <a:rPr lang="fr-FR" sz="1600" b="1" cap="none" dirty="0">
                <a:solidFill>
                  <a:srgbClr val="000000"/>
                </a:solidFill>
                <a:latin typeface="Times New Roman"/>
                <a:cs typeface="Times New Roman"/>
              </a:rPr>
              <a:t>C</a:t>
            </a:r>
            <a:r>
              <a:rPr lang="fr-FR" sz="1600" b="1" cap="none" dirty="0" smtClean="0">
                <a:solidFill>
                  <a:srgbClr val="000000"/>
                </a:solidFill>
                <a:latin typeface="Times New Roman"/>
                <a:cs typeface="Times New Roman"/>
              </a:rPr>
              <a:t>onseil de sécurité est invité à adopter une résolution favorisant le retour des syriens dans leur pays comme il l’a fait pour la situation au </a:t>
            </a:r>
            <a:r>
              <a:rPr lang="fr-FR" sz="1600" b="1" cap="none" dirty="0">
                <a:solidFill>
                  <a:srgbClr val="000000"/>
                </a:solidFill>
                <a:latin typeface="Times New Roman"/>
                <a:cs typeface="Times New Roman"/>
              </a:rPr>
              <a:t>Y</a:t>
            </a:r>
            <a:r>
              <a:rPr lang="fr-FR" sz="1600" b="1" cap="none" dirty="0" smtClean="0">
                <a:solidFill>
                  <a:srgbClr val="000000"/>
                </a:solidFill>
                <a:latin typeface="Times New Roman"/>
                <a:cs typeface="Times New Roman"/>
              </a:rPr>
              <a:t>émen en vertu de sa résolution 2140 (2014) du 26 février 2014. </a:t>
            </a:r>
            <a:r>
              <a:rPr lang="fr-FR" sz="1600" b="1" cap="none" dirty="0">
                <a:solidFill>
                  <a:srgbClr val="000000"/>
                </a:solidFill>
                <a:latin typeface="Times New Roman"/>
                <a:cs typeface="Times New Roman"/>
              </a:rPr>
              <a:t>L</a:t>
            </a:r>
            <a:r>
              <a:rPr lang="fr-FR" sz="1600" b="1" cap="none" dirty="0" smtClean="0">
                <a:solidFill>
                  <a:srgbClr val="000000"/>
                </a:solidFill>
                <a:latin typeface="Times New Roman"/>
                <a:cs typeface="Times New Roman"/>
              </a:rPr>
              <a:t>’Assemblée </a:t>
            </a:r>
            <a:r>
              <a:rPr lang="fr-FR" sz="1600" b="1" cap="none" dirty="0">
                <a:solidFill>
                  <a:srgbClr val="000000"/>
                </a:solidFill>
                <a:latin typeface="Times New Roman"/>
                <a:cs typeface="Times New Roman"/>
              </a:rPr>
              <a:t>G</a:t>
            </a:r>
            <a:r>
              <a:rPr lang="fr-FR" sz="1600" b="1" cap="none" dirty="0" smtClean="0">
                <a:solidFill>
                  <a:srgbClr val="000000"/>
                </a:solidFill>
                <a:latin typeface="Times New Roman"/>
                <a:cs typeface="Times New Roman"/>
              </a:rPr>
              <a:t>énérale de l’ONU est également invitée à adopter une résolution ou une recommandation dans ce sens similaire à celle adoptée le 3 juillet 2012 concernant la situation en </a:t>
            </a:r>
            <a:r>
              <a:rPr lang="fr-FR" sz="1600" b="1" cap="none" dirty="0">
                <a:solidFill>
                  <a:srgbClr val="000000"/>
                </a:solidFill>
                <a:latin typeface="Times New Roman"/>
                <a:cs typeface="Times New Roman"/>
              </a:rPr>
              <a:t>G</a:t>
            </a:r>
            <a:r>
              <a:rPr lang="fr-FR" sz="1600" b="1" cap="none" dirty="0" smtClean="0">
                <a:solidFill>
                  <a:srgbClr val="000000"/>
                </a:solidFill>
                <a:latin typeface="Times New Roman"/>
                <a:cs typeface="Times New Roman"/>
              </a:rPr>
              <a:t>éorgie.</a:t>
            </a:r>
          </a:p>
          <a:p>
            <a:pPr marL="285750" indent="-285750" algn="just">
              <a:lnSpc>
                <a:spcPct val="120000"/>
              </a:lnSpc>
              <a:buFont typeface="Wingdings" charset="2"/>
              <a:buChar char="v"/>
            </a:pPr>
            <a:r>
              <a:rPr lang="fr-FR" sz="1600" b="1" cap="none" dirty="0">
                <a:solidFill>
                  <a:srgbClr val="000000"/>
                </a:solidFill>
                <a:latin typeface="Times New Roman"/>
                <a:cs typeface="Times New Roman"/>
              </a:rPr>
              <a:t>L</a:t>
            </a:r>
            <a:r>
              <a:rPr lang="fr-FR" sz="1600" b="1" cap="none" dirty="0" smtClean="0">
                <a:solidFill>
                  <a:srgbClr val="000000"/>
                </a:solidFill>
                <a:latin typeface="Times New Roman"/>
                <a:cs typeface="Times New Roman"/>
              </a:rPr>
              <a:t>a solution va être parrainée par la communauté internationale, les organismes humanitaires, et l’état syrien qui est tenu de respecter le DIH et créer des zones protégées – démilitarisée en application des articles 14 et 15 de la Convention de </a:t>
            </a:r>
            <a:r>
              <a:rPr lang="fr-FR" sz="1600" b="1" cap="none" dirty="0">
                <a:solidFill>
                  <a:srgbClr val="000000"/>
                </a:solidFill>
                <a:latin typeface="Times New Roman"/>
                <a:cs typeface="Times New Roman"/>
              </a:rPr>
              <a:t>G</a:t>
            </a:r>
            <a:r>
              <a:rPr lang="fr-FR" sz="1600" b="1" cap="none" dirty="0" smtClean="0">
                <a:solidFill>
                  <a:srgbClr val="000000"/>
                </a:solidFill>
                <a:latin typeface="Times New Roman"/>
                <a:cs typeface="Times New Roman"/>
              </a:rPr>
              <a:t>enève relative à la protection des civils lors des conflits armés et des articles 59 et 60 du Protocol additionnel premier aux conventions de Genève. </a:t>
            </a:r>
          </a:p>
          <a:p>
            <a:endParaRPr lang="fr-FR" sz="1600" b="1" cap="none" dirty="0" smtClean="0">
              <a:solidFill>
                <a:srgbClr val="000000"/>
              </a:solidFill>
              <a:latin typeface="Times New Roman"/>
              <a:cs typeface="Times New Roman"/>
            </a:endParaRPr>
          </a:p>
        </p:txBody>
      </p:sp>
      <p:sp>
        <p:nvSpPr>
          <p:cNvPr id="4" name="Date Placeholder 3"/>
          <p:cNvSpPr>
            <a:spLocks noGrp="1"/>
          </p:cNvSpPr>
          <p:nvPr>
            <p:ph type="dt" sz="half" idx="10"/>
          </p:nvPr>
        </p:nvSpPr>
        <p:spPr/>
        <p:txBody>
          <a:bodyPr/>
          <a:lstStyle/>
          <a:p>
            <a:r>
              <a:rPr lang="fr-FR" smtClean="0"/>
              <a:t>JJ/MM/AAAA</a:t>
            </a:r>
            <a:endParaRPr lang="fr-FR"/>
          </a:p>
        </p:txBody>
      </p:sp>
      <p:sp>
        <p:nvSpPr>
          <p:cNvPr id="5" name="Footer Placeholder 4"/>
          <p:cNvSpPr>
            <a:spLocks noGrp="1"/>
          </p:cNvSpPr>
          <p:nvPr>
            <p:ph type="ftr" sz="quarter" idx="11"/>
          </p:nvPr>
        </p:nvSpPr>
        <p:spPr/>
        <p:txBody>
          <a:bodyPr/>
          <a:lstStyle/>
          <a:p>
            <a:r>
              <a:rPr lang="fr-FR" smtClean="0"/>
              <a:t>TITRE DE LA PRÉSENTATION</a:t>
            </a:r>
            <a:endParaRPr lang="fr-FR" dirty="0"/>
          </a:p>
        </p:txBody>
      </p:sp>
    </p:spTree>
    <p:extLst>
      <p:ext uri="{BB962C8B-B14F-4D97-AF65-F5344CB8AC3E}">
        <p14:creationId xmlns:p14="http://schemas.microsoft.com/office/powerpoint/2010/main" val="3023830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chemeClr val="tx2"/>
                </a:solidFill>
              </a:rPr>
              <a:t>SOLUTIONS</a:t>
            </a:r>
            <a:endParaRPr lang="en-US" sz="2400" dirty="0">
              <a:solidFill>
                <a:schemeClr val="tx2"/>
              </a:solidFill>
            </a:endParaRPr>
          </a:p>
        </p:txBody>
      </p:sp>
      <p:sp>
        <p:nvSpPr>
          <p:cNvPr id="3" name="Content Placeholder 2"/>
          <p:cNvSpPr>
            <a:spLocks noGrp="1"/>
          </p:cNvSpPr>
          <p:nvPr>
            <p:ph idx="1"/>
          </p:nvPr>
        </p:nvSpPr>
        <p:spPr/>
        <p:txBody>
          <a:bodyPr>
            <a:noAutofit/>
          </a:bodyPr>
          <a:lstStyle/>
          <a:p>
            <a:pPr marL="285750" indent="-285750" algn="just">
              <a:buFont typeface="Wingdings" charset="2"/>
              <a:buChar char="v"/>
            </a:pPr>
            <a:endParaRPr lang="fr-FR" sz="1600" b="1" cap="none" dirty="0" smtClean="0">
              <a:solidFill>
                <a:srgbClr val="000000"/>
              </a:solidFill>
              <a:latin typeface="Times New Roman"/>
              <a:cs typeface="Times New Roman"/>
            </a:endParaRPr>
          </a:p>
          <a:p>
            <a:pPr marL="285750" indent="-285750" algn="just">
              <a:buFont typeface="Wingdings" charset="2"/>
              <a:buChar char="v"/>
            </a:pPr>
            <a:r>
              <a:rPr lang="fr-FR" sz="1600" b="1" cap="none" dirty="0" smtClean="0">
                <a:solidFill>
                  <a:srgbClr val="000000"/>
                </a:solidFill>
                <a:latin typeface="Times New Roman"/>
                <a:cs typeface="Times New Roman"/>
              </a:rPr>
              <a:t>Il faut relocaliser les camps des migrants syriens au Liban et les réinstaller sur le territoire syrien.</a:t>
            </a:r>
          </a:p>
          <a:p>
            <a:pPr marL="285750" indent="-285750" algn="just">
              <a:buFont typeface="Wingdings" charset="2"/>
              <a:buChar char="v"/>
            </a:pPr>
            <a:r>
              <a:rPr lang="fr-FR" sz="1600" b="1" cap="none" dirty="0" smtClean="0">
                <a:solidFill>
                  <a:srgbClr val="000000"/>
                </a:solidFill>
                <a:latin typeface="Times New Roman"/>
                <a:cs typeface="Times New Roman"/>
              </a:rPr>
              <a:t>Également, le DIH prohibe l’expulsion des civils par l’Etat qui connaît un conflit armé (PAII – Article 17).</a:t>
            </a:r>
          </a:p>
          <a:p>
            <a:pPr marL="285750" indent="-285750" algn="just">
              <a:buFont typeface="Wingdings" charset="2"/>
              <a:buChar char="v"/>
            </a:pPr>
            <a:r>
              <a:rPr lang="fr-FR" sz="1600" b="1" cap="none" dirty="0">
                <a:solidFill>
                  <a:srgbClr val="000000"/>
                </a:solidFill>
                <a:latin typeface="Times New Roman"/>
                <a:cs typeface="Times New Roman"/>
              </a:rPr>
              <a:t>L</a:t>
            </a:r>
            <a:r>
              <a:rPr lang="fr-FR" sz="1600" b="1" cap="none" dirty="0" smtClean="0">
                <a:solidFill>
                  <a:srgbClr val="000000"/>
                </a:solidFill>
                <a:latin typeface="Times New Roman"/>
                <a:cs typeface="Times New Roman"/>
              </a:rPr>
              <a:t>e Conseil de sécurité en vertu de sa résolution 1674(2006) a prohibé l’expulsion forcée de la population à la RDC et en vertu de sa résolution 2127(2013) a prohibé l’expulsion forcée en </a:t>
            </a:r>
            <a:r>
              <a:rPr lang="fr-FR" sz="1600" b="1" cap="none" dirty="0">
                <a:solidFill>
                  <a:srgbClr val="000000"/>
                </a:solidFill>
                <a:latin typeface="Times New Roman"/>
                <a:cs typeface="Times New Roman"/>
              </a:rPr>
              <a:t>A</a:t>
            </a:r>
            <a:r>
              <a:rPr lang="fr-FR" sz="1600" b="1" cap="none" dirty="0" smtClean="0">
                <a:solidFill>
                  <a:srgbClr val="000000"/>
                </a:solidFill>
                <a:latin typeface="Times New Roman"/>
                <a:cs typeface="Times New Roman"/>
              </a:rPr>
              <a:t>frique du sud.</a:t>
            </a:r>
          </a:p>
        </p:txBody>
      </p:sp>
      <p:sp>
        <p:nvSpPr>
          <p:cNvPr id="4" name="Date Placeholder 3"/>
          <p:cNvSpPr>
            <a:spLocks noGrp="1"/>
          </p:cNvSpPr>
          <p:nvPr>
            <p:ph type="dt" sz="half" idx="10"/>
          </p:nvPr>
        </p:nvSpPr>
        <p:spPr/>
        <p:txBody>
          <a:bodyPr/>
          <a:lstStyle/>
          <a:p>
            <a:r>
              <a:rPr lang="fr-FR" smtClean="0"/>
              <a:t>JJ/MM/AAAA</a:t>
            </a:r>
            <a:endParaRPr lang="fr-FR"/>
          </a:p>
        </p:txBody>
      </p:sp>
      <p:sp>
        <p:nvSpPr>
          <p:cNvPr id="5" name="Footer Placeholder 4"/>
          <p:cNvSpPr>
            <a:spLocks noGrp="1"/>
          </p:cNvSpPr>
          <p:nvPr>
            <p:ph type="ftr" sz="quarter" idx="11"/>
          </p:nvPr>
        </p:nvSpPr>
        <p:spPr/>
        <p:txBody>
          <a:bodyPr/>
          <a:lstStyle/>
          <a:p>
            <a:r>
              <a:rPr lang="fr-FR" smtClean="0"/>
              <a:t>TITRE DE LA PRÉSENTATION</a:t>
            </a:r>
            <a:endParaRPr lang="fr-FR" dirty="0"/>
          </a:p>
        </p:txBody>
      </p:sp>
    </p:spTree>
    <p:extLst>
      <p:ext uri="{BB962C8B-B14F-4D97-AF65-F5344CB8AC3E}">
        <p14:creationId xmlns:p14="http://schemas.microsoft.com/office/powerpoint/2010/main" val="2809934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2"/>
                </a:solidFill>
              </a:rPr>
              <a:t>zones </a:t>
            </a:r>
            <a:r>
              <a:rPr lang="en-US" dirty="0" err="1" smtClean="0">
                <a:solidFill>
                  <a:schemeClr val="tx2"/>
                </a:solidFill>
              </a:rPr>
              <a:t>démilitarisées</a:t>
            </a:r>
            <a:r>
              <a:rPr lang="en-US" dirty="0" smtClean="0">
                <a:solidFill>
                  <a:schemeClr val="tx2"/>
                </a:solidFill>
              </a:rPr>
              <a:t> en </a:t>
            </a:r>
            <a:r>
              <a:rPr lang="en-US" dirty="0" err="1" smtClean="0">
                <a:solidFill>
                  <a:schemeClr val="tx2"/>
                </a:solidFill>
              </a:rPr>
              <a:t>dih</a:t>
            </a:r>
            <a:endParaRPr lang="en-US" dirty="0">
              <a:solidFill>
                <a:schemeClr val="tx2"/>
              </a:solidFill>
            </a:endParaRPr>
          </a:p>
        </p:txBody>
      </p:sp>
      <p:sp>
        <p:nvSpPr>
          <p:cNvPr id="3" name="Content Placeholder 2"/>
          <p:cNvSpPr>
            <a:spLocks noGrp="1"/>
          </p:cNvSpPr>
          <p:nvPr>
            <p:ph idx="1"/>
          </p:nvPr>
        </p:nvSpPr>
        <p:spPr/>
        <p:txBody>
          <a:bodyPr>
            <a:normAutofit fontScale="92500"/>
          </a:bodyPr>
          <a:lstStyle/>
          <a:p>
            <a:pPr algn="ctr">
              <a:lnSpc>
                <a:spcPct val="115000"/>
              </a:lnSpc>
              <a:spcBef>
                <a:spcPts val="0"/>
              </a:spcBef>
              <a:spcAft>
                <a:spcPts val="1000"/>
              </a:spcAft>
            </a:pPr>
            <a:r>
              <a:rPr lang="fr-FR" sz="1500" b="1" dirty="0">
                <a:latin typeface="Times New Roman"/>
                <a:ea typeface="Calibri"/>
                <a:cs typeface="Arial"/>
              </a:rPr>
              <a:t>Le DIH témoigne de quelques exemples :</a:t>
            </a:r>
            <a:endParaRPr lang="en-US" sz="1500" b="1" dirty="0">
              <a:latin typeface="Calibri"/>
              <a:ea typeface="Calibri"/>
              <a:cs typeface="Arial"/>
            </a:endParaRPr>
          </a:p>
          <a:p>
            <a:pPr algn="just">
              <a:lnSpc>
                <a:spcPct val="115000"/>
              </a:lnSpc>
              <a:spcBef>
                <a:spcPts val="0"/>
              </a:spcBef>
              <a:spcAft>
                <a:spcPts val="1000"/>
              </a:spcAft>
            </a:pPr>
            <a:r>
              <a:rPr lang="fr-FR" sz="1400" cap="none" dirty="0" smtClean="0">
                <a:latin typeface="Times New Roman"/>
                <a:ea typeface="Calibri"/>
                <a:cs typeface="Arial"/>
              </a:rPr>
              <a:t>• </a:t>
            </a:r>
            <a:r>
              <a:rPr lang="fr-FR" sz="1400" b="1" cap="none" dirty="0">
                <a:solidFill>
                  <a:schemeClr val="tx1"/>
                </a:solidFill>
                <a:latin typeface="Times New Roman"/>
                <a:ea typeface="Calibri"/>
                <a:cs typeface="Arial"/>
              </a:rPr>
              <a:t>U</a:t>
            </a:r>
            <a:r>
              <a:rPr lang="fr-FR" sz="1400" b="1" cap="none" dirty="0" smtClean="0">
                <a:solidFill>
                  <a:schemeClr val="tx1"/>
                </a:solidFill>
                <a:latin typeface="Times New Roman"/>
                <a:ea typeface="Calibri"/>
                <a:cs typeface="Arial"/>
              </a:rPr>
              <a:t>ne zone démilitarisée a été mise en place entre l’Irak et le Koweït en vertu de la résolution 687 du conseil de sécurité datée du 3 avril 1991. La zone démilitarisée s’étendait sur les territoires des deux pays (« s’étendant sur dix kilomètres à l’intérieur de l’Iraq et sur cinq kilomètres à l’intérieur du </a:t>
            </a:r>
            <a:r>
              <a:rPr lang="fr-FR" sz="1400" b="1" cap="none" dirty="0">
                <a:solidFill>
                  <a:schemeClr val="tx1"/>
                </a:solidFill>
                <a:latin typeface="Times New Roman"/>
                <a:ea typeface="Calibri"/>
                <a:cs typeface="Arial"/>
              </a:rPr>
              <a:t>K</a:t>
            </a:r>
            <a:r>
              <a:rPr lang="fr-FR" sz="1400" b="1" cap="none" dirty="0" smtClean="0">
                <a:solidFill>
                  <a:schemeClr val="tx1"/>
                </a:solidFill>
                <a:latin typeface="Times New Roman"/>
                <a:ea typeface="Calibri"/>
                <a:cs typeface="Arial"/>
              </a:rPr>
              <a:t>oweït ».</a:t>
            </a:r>
            <a:endParaRPr lang="en-US" sz="1400" cap="none" dirty="0" smtClean="0">
              <a:solidFill>
                <a:schemeClr val="tx1"/>
              </a:solidFill>
              <a:latin typeface="Calibri"/>
              <a:ea typeface="Calibri"/>
              <a:cs typeface="Arial"/>
            </a:endParaRPr>
          </a:p>
          <a:p>
            <a:pPr algn="just">
              <a:lnSpc>
                <a:spcPct val="115000"/>
              </a:lnSpc>
              <a:spcBef>
                <a:spcPts val="0"/>
              </a:spcBef>
              <a:spcAft>
                <a:spcPts val="1000"/>
              </a:spcAft>
            </a:pPr>
            <a:r>
              <a:rPr lang="fr-FR" sz="1400" cap="none" dirty="0" smtClean="0">
                <a:latin typeface="Times New Roman"/>
                <a:ea typeface="Calibri"/>
                <a:cs typeface="Arial"/>
              </a:rPr>
              <a:t>• </a:t>
            </a:r>
            <a:r>
              <a:rPr lang="fr-FR" sz="1400" b="1" cap="none" dirty="0">
                <a:solidFill>
                  <a:srgbClr val="000000"/>
                </a:solidFill>
                <a:latin typeface="Times New Roman"/>
                <a:ea typeface="Calibri"/>
                <a:cs typeface="Arial"/>
              </a:rPr>
              <a:t>E</a:t>
            </a:r>
            <a:r>
              <a:rPr lang="fr-FR" sz="1400" b="1" cap="none" dirty="0" smtClean="0">
                <a:solidFill>
                  <a:srgbClr val="000000"/>
                </a:solidFill>
                <a:latin typeface="Times New Roman"/>
                <a:ea typeface="Calibri"/>
                <a:cs typeface="Arial"/>
              </a:rPr>
              <a:t>n 1993, les serbes de Bosnie et la force de protection des nations unies (FORPRONU) ont conclu un accord sur la démilitarisation de Srebrenica et de Zepa dans lequel il était fait expressément référence à l’article 60 du protocole additionnel aux conventions de Genève du 12 août 1949.</a:t>
            </a:r>
            <a:endParaRPr lang="en-US" sz="1400" cap="none" dirty="0" smtClean="0">
              <a:solidFill>
                <a:srgbClr val="000000"/>
              </a:solidFill>
              <a:latin typeface="Calibri"/>
              <a:ea typeface="Calibri"/>
              <a:cs typeface="Arial"/>
            </a:endParaRPr>
          </a:p>
          <a:p>
            <a:pPr algn="just">
              <a:lnSpc>
                <a:spcPct val="115000"/>
              </a:lnSpc>
              <a:spcBef>
                <a:spcPts val="0"/>
              </a:spcBef>
              <a:spcAft>
                <a:spcPts val="1000"/>
              </a:spcAft>
            </a:pPr>
            <a:r>
              <a:rPr lang="fr-FR" sz="1400" cap="none" dirty="0" smtClean="0">
                <a:latin typeface="Times New Roman"/>
                <a:ea typeface="Calibri"/>
                <a:cs typeface="Arial"/>
              </a:rPr>
              <a:t>• </a:t>
            </a:r>
            <a:r>
              <a:rPr lang="fr-FR" sz="1400" b="1" cap="none" dirty="0">
                <a:solidFill>
                  <a:srgbClr val="000000"/>
                </a:solidFill>
                <a:latin typeface="Times New Roman"/>
                <a:ea typeface="Calibri"/>
                <a:cs typeface="Arial"/>
              </a:rPr>
              <a:t>E</a:t>
            </a:r>
            <a:r>
              <a:rPr lang="fr-FR" sz="1400" b="1" cap="none" dirty="0" smtClean="0">
                <a:solidFill>
                  <a:srgbClr val="000000"/>
                </a:solidFill>
                <a:latin typeface="Times New Roman"/>
                <a:ea typeface="Calibri"/>
                <a:cs typeface="Arial"/>
              </a:rPr>
              <a:t>n vertu de la résolution 1990 (2011) du conseil de sécurité, la force intérimaire de sécurité des nation unies pour </a:t>
            </a:r>
            <a:r>
              <a:rPr lang="fr-FR" sz="1400" b="1" cap="none" dirty="0" err="1">
                <a:solidFill>
                  <a:srgbClr val="000000"/>
                </a:solidFill>
                <a:latin typeface="Times New Roman"/>
                <a:ea typeface="Calibri"/>
                <a:cs typeface="Arial"/>
              </a:rPr>
              <a:t>A</a:t>
            </a:r>
            <a:r>
              <a:rPr lang="fr-FR" sz="1400" b="1" cap="none" dirty="0" err="1" smtClean="0">
                <a:solidFill>
                  <a:srgbClr val="000000"/>
                </a:solidFill>
                <a:latin typeface="Times New Roman"/>
                <a:ea typeface="Calibri"/>
                <a:cs typeface="Arial"/>
              </a:rPr>
              <a:t>biyé</a:t>
            </a:r>
            <a:r>
              <a:rPr lang="fr-FR" sz="1400" b="1" cap="none" dirty="0" smtClean="0">
                <a:solidFill>
                  <a:srgbClr val="000000"/>
                </a:solidFill>
                <a:latin typeface="Times New Roman"/>
                <a:ea typeface="Calibri"/>
                <a:cs typeface="Arial"/>
              </a:rPr>
              <a:t> (FISNUA) a été créée pour contrôler démilitarisation de cette zone frontalière démilitarisée de sécurité entre le soudan et le soudan du sud.</a:t>
            </a:r>
            <a:endParaRPr lang="en-US" sz="1400" cap="none" dirty="0" smtClean="0">
              <a:solidFill>
                <a:srgbClr val="000000"/>
              </a:solidFill>
              <a:latin typeface="Calibri"/>
              <a:ea typeface="Calibri"/>
              <a:cs typeface="Arial"/>
            </a:endParaRPr>
          </a:p>
          <a:p>
            <a:pPr algn="just">
              <a:lnSpc>
                <a:spcPct val="115000"/>
              </a:lnSpc>
              <a:spcBef>
                <a:spcPts val="0"/>
              </a:spcBef>
              <a:spcAft>
                <a:spcPts val="1000"/>
              </a:spcAft>
            </a:pPr>
            <a:r>
              <a:rPr lang="fr-FR" sz="1400" cap="none" dirty="0" smtClean="0">
                <a:latin typeface="Times New Roman"/>
                <a:ea typeface="Calibri"/>
                <a:cs typeface="Arial"/>
              </a:rPr>
              <a:t>• </a:t>
            </a:r>
            <a:r>
              <a:rPr lang="fr-FR" sz="1400" b="1" cap="none" dirty="0" smtClean="0">
                <a:solidFill>
                  <a:srgbClr val="000000"/>
                </a:solidFill>
                <a:latin typeface="Times New Roman"/>
                <a:ea typeface="Calibri"/>
                <a:cs typeface="Arial"/>
              </a:rPr>
              <a:t>Dans l’affaire du temple de préau </a:t>
            </a:r>
            <a:r>
              <a:rPr lang="fr-FR" sz="1400" b="1" cap="none" dirty="0" err="1">
                <a:solidFill>
                  <a:srgbClr val="000000"/>
                </a:solidFill>
                <a:latin typeface="Times New Roman"/>
                <a:ea typeface="Calibri"/>
                <a:cs typeface="Arial"/>
              </a:rPr>
              <a:t>V</a:t>
            </a:r>
            <a:r>
              <a:rPr lang="fr-FR" sz="1400" b="1" cap="none" dirty="0" err="1" smtClean="0">
                <a:solidFill>
                  <a:srgbClr val="000000"/>
                </a:solidFill>
                <a:latin typeface="Times New Roman"/>
                <a:ea typeface="Calibri"/>
                <a:cs typeface="Arial"/>
              </a:rPr>
              <a:t>ihéar</a:t>
            </a:r>
            <a:r>
              <a:rPr lang="fr-FR" sz="1400" b="1" cap="none" dirty="0" smtClean="0">
                <a:solidFill>
                  <a:srgbClr val="000000"/>
                </a:solidFill>
                <a:latin typeface="Times New Roman"/>
                <a:ea typeface="Calibri"/>
                <a:cs typeface="Arial"/>
              </a:rPr>
              <a:t>, la cour international de justice a décidé de mesures provisoires parmi lesquelles la démilitarisation de la zone du temple. elle a défini une zone démilitarisée provisoire autour du temple de 17, 3 km</a:t>
            </a:r>
            <a:r>
              <a:rPr lang="fr-FR" sz="1400" b="1" cap="none" baseline="30000" dirty="0" smtClean="0">
                <a:solidFill>
                  <a:srgbClr val="000000"/>
                </a:solidFill>
                <a:latin typeface="Times New Roman"/>
                <a:ea typeface="Calibri"/>
                <a:cs typeface="Arial"/>
              </a:rPr>
              <a:t>2</a:t>
            </a:r>
            <a:r>
              <a:rPr lang="fr-FR" sz="1400" b="1" cap="none" dirty="0" smtClean="0">
                <a:solidFill>
                  <a:srgbClr val="000000"/>
                </a:solidFill>
                <a:latin typeface="Times New Roman"/>
                <a:ea typeface="Calibri"/>
                <a:cs typeface="Arial"/>
              </a:rPr>
              <a:t> et ordonné le retrait des troupes thaïlandaises et cambodgiennes.</a:t>
            </a:r>
            <a:endParaRPr lang="en-US" sz="1400" cap="none" dirty="0" smtClean="0">
              <a:solidFill>
                <a:srgbClr val="000000"/>
              </a:solidFill>
              <a:latin typeface="Calibri"/>
              <a:ea typeface="Calibri"/>
              <a:cs typeface="Arial"/>
            </a:endParaRPr>
          </a:p>
          <a:p>
            <a:endParaRPr lang="en-US" sz="1400" cap="none" dirty="0"/>
          </a:p>
        </p:txBody>
      </p:sp>
      <p:sp>
        <p:nvSpPr>
          <p:cNvPr id="4" name="Date Placeholder 3"/>
          <p:cNvSpPr>
            <a:spLocks noGrp="1"/>
          </p:cNvSpPr>
          <p:nvPr>
            <p:ph type="dt" sz="half" idx="10"/>
          </p:nvPr>
        </p:nvSpPr>
        <p:spPr/>
        <p:txBody>
          <a:bodyPr/>
          <a:lstStyle/>
          <a:p>
            <a:r>
              <a:rPr lang="fr-FR" smtClean="0"/>
              <a:t>JJ/MM/AAAA</a:t>
            </a:r>
            <a:endParaRPr lang="fr-FR"/>
          </a:p>
        </p:txBody>
      </p:sp>
      <p:sp>
        <p:nvSpPr>
          <p:cNvPr id="5" name="Footer Placeholder 4"/>
          <p:cNvSpPr>
            <a:spLocks noGrp="1"/>
          </p:cNvSpPr>
          <p:nvPr>
            <p:ph type="ftr" sz="quarter" idx="11"/>
          </p:nvPr>
        </p:nvSpPr>
        <p:spPr/>
        <p:txBody>
          <a:bodyPr/>
          <a:lstStyle/>
          <a:p>
            <a:r>
              <a:rPr lang="fr-FR" smtClean="0"/>
              <a:t>TITRE DE LA PRÉSENTATION</a:t>
            </a:r>
            <a:endParaRPr lang="fr-FR" dirty="0"/>
          </a:p>
        </p:txBody>
      </p:sp>
    </p:spTree>
    <p:extLst>
      <p:ext uri="{BB962C8B-B14F-4D97-AF65-F5344CB8AC3E}">
        <p14:creationId xmlns:p14="http://schemas.microsoft.com/office/powerpoint/2010/main" val="39993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just"/>
            <a:r>
              <a:rPr lang="fr-FR" sz="2000" b="1" i="1" dirty="0"/>
              <a:t>« Les réfugiés ne sont pas des nombres, ce sont des personnes : ils sont des visages, des noms, et ils doivent être traités comme tels. » </a:t>
            </a:r>
            <a:r>
              <a:rPr lang="fr-FR" sz="2000" b="1" i="1" dirty="0" smtClean="0"/>
              <a:t/>
            </a:r>
            <a:br>
              <a:rPr lang="fr-FR" sz="2000" b="1" i="1" dirty="0" smtClean="0"/>
            </a:br>
            <a:r>
              <a:rPr lang="en-US" sz="2000" dirty="0"/>
              <a:t/>
            </a:r>
            <a:br>
              <a:rPr lang="en-US" sz="2000" dirty="0"/>
            </a:br>
            <a:r>
              <a:rPr lang="en-US" sz="2000" dirty="0" smtClean="0"/>
              <a:t>                             </a:t>
            </a:r>
            <a:r>
              <a:rPr lang="fr-FR" sz="1200" i="1" dirty="0" smtClean="0"/>
              <a:t>(</a:t>
            </a:r>
            <a:r>
              <a:rPr lang="fr-FR" sz="1200" i="1" dirty="0"/>
              <a:t>Sa Sainteté le</a:t>
            </a:r>
            <a:r>
              <a:rPr lang="fr-FR" sz="1200" b="1" i="1" dirty="0"/>
              <a:t> </a:t>
            </a:r>
            <a:r>
              <a:rPr lang="fr-FR" sz="1200" i="1" dirty="0"/>
              <a:t>Pape François</a:t>
            </a:r>
            <a:r>
              <a:rPr lang="fr-FR" sz="2000" i="1" dirty="0"/>
              <a:t>)</a:t>
            </a:r>
            <a:endParaRPr lang="en-US" dirty="0"/>
          </a:p>
        </p:txBody>
      </p:sp>
      <p:sp>
        <p:nvSpPr>
          <p:cNvPr id="3" name="Espace réservé du texte 2"/>
          <p:cNvSpPr>
            <a:spLocks noGrp="1"/>
          </p:cNvSpPr>
          <p:nvPr>
            <p:ph type="body" idx="1"/>
          </p:nvPr>
        </p:nvSpPr>
        <p:spPr/>
        <p:txBody>
          <a:bodyPr>
            <a:normAutofit fontScale="85000" lnSpcReduction="10000"/>
          </a:bodyPr>
          <a:lstStyle/>
          <a:p>
            <a:r>
              <a:rPr lang="fr-FR" dirty="0" smtClean="0"/>
              <a:t>introduction</a:t>
            </a:r>
            <a:endParaRPr lang="fr-FR" dirty="0"/>
          </a:p>
        </p:txBody>
      </p:sp>
      <p:pic>
        <p:nvPicPr>
          <p:cNvPr id="5" name="Picture Placeholder 4"/>
          <p:cNvPicPr>
            <a:picLocks noGrp="1" noChangeAspect="1"/>
          </p:cNvPicPr>
          <p:nvPr>
            <p:ph type="pic" sz="quarter" idx="12"/>
          </p:nvPr>
        </p:nvPicPr>
        <p:blipFill>
          <a:blip r:embed="rId2"/>
          <a:srcRect t="10921" b="10921"/>
          <a:stretch>
            <a:fillRect/>
          </a:stretch>
        </p:blipFill>
        <p:spPr>
          <a:xfrm>
            <a:off x="23216" y="1851670"/>
            <a:ext cx="3995936" cy="2675868"/>
          </a:xfrm>
        </p:spPr>
      </p:pic>
      <p:sp>
        <p:nvSpPr>
          <p:cNvPr id="4" name="Espace réservé de la date 3"/>
          <p:cNvSpPr>
            <a:spLocks noGrp="1"/>
          </p:cNvSpPr>
          <p:nvPr>
            <p:ph type="dt" sz="half" idx="2"/>
          </p:nvPr>
        </p:nvSpPr>
        <p:spPr/>
        <p:txBody>
          <a:bodyPr/>
          <a:lstStyle/>
          <a:p>
            <a:r>
              <a:rPr lang="fr-FR" dirty="0"/>
              <a:t>9 ET 10 MAI</a:t>
            </a:r>
          </a:p>
        </p:txBody>
      </p:sp>
      <p:sp>
        <p:nvSpPr>
          <p:cNvPr id="40" name="Espace réservé du pied de page 39"/>
          <p:cNvSpPr>
            <a:spLocks noGrp="1"/>
          </p:cNvSpPr>
          <p:nvPr>
            <p:ph type="ftr" sz="quarter" idx="13"/>
          </p:nvPr>
        </p:nvSpPr>
        <p:spPr/>
        <p:txBody>
          <a:bodyPr/>
          <a:lstStyle/>
          <a:p>
            <a:pPr algn="r"/>
            <a:r>
              <a:rPr lang="fr-FR" dirty="0"/>
              <a:t>CAMPUS LIBAN  2017</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78220"/>
            <a:ext cx="4176464" cy="1100894"/>
          </a:xfrm>
          <a:prstGeom prst="rect">
            <a:avLst/>
          </a:prstGeom>
        </p:spPr>
      </p:pic>
    </p:spTree>
    <p:extLst>
      <p:ext uri="{BB962C8B-B14F-4D97-AF65-F5344CB8AC3E}">
        <p14:creationId xmlns:p14="http://schemas.microsoft.com/office/powerpoint/2010/main" val="3095634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dirty="0" smtClean="0">
                <a:solidFill>
                  <a:srgbClr val="5AB7B2"/>
                </a:solidFill>
              </a:rPr>
              <a:t>CONCLUSION</a:t>
            </a:r>
            <a:endParaRPr lang="en-US" sz="1800" dirty="0">
              <a:solidFill>
                <a:srgbClr val="5AB7B2"/>
              </a:solidFill>
            </a:endParaRPr>
          </a:p>
        </p:txBody>
      </p:sp>
      <p:sp>
        <p:nvSpPr>
          <p:cNvPr id="3" name="Content Placeholder 2"/>
          <p:cNvSpPr>
            <a:spLocks noGrp="1"/>
          </p:cNvSpPr>
          <p:nvPr>
            <p:ph idx="1"/>
          </p:nvPr>
        </p:nvSpPr>
        <p:spPr/>
        <p:txBody>
          <a:bodyPr>
            <a:normAutofit/>
          </a:bodyPr>
          <a:lstStyle/>
          <a:p>
            <a:pPr algn="ctr">
              <a:lnSpc>
                <a:spcPct val="115000"/>
              </a:lnSpc>
              <a:spcBef>
                <a:spcPts val="0"/>
              </a:spcBef>
              <a:spcAft>
                <a:spcPts val="1000"/>
              </a:spcAft>
            </a:pPr>
            <a:r>
              <a:rPr lang="fr-FR" sz="1600" b="1" cap="none" dirty="0">
                <a:solidFill>
                  <a:schemeClr val="tx1"/>
                </a:solidFill>
                <a:latin typeface="Times New Roman"/>
                <a:ea typeface="Calibri"/>
                <a:cs typeface="Arial"/>
              </a:rPr>
              <a:t>E</a:t>
            </a:r>
            <a:r>
              <a:rPr lang="fr-FR" sz="1600" b="1" cap="none" dirty="0" smtClean="0">
                <a:solidFill>
                  <a:schemeClr val="tx1"/>
                </a:solidFill>
                <a:latin typeface="Times New Roman"/>
                <a:ea typeface="Calibri"/>
                <a:cs typeface="Arial"/>
              </a:rPr>
              <a:t>n DIP, « MIGRANT » est un terme générique.</a:t>
            </a:r>
            <a:endParaRPr lang="en-US" sz="1600" b="1" cap="none" dirty="0" smtClean="0">
              <a:solidFill>
                <a:schemeClr val="tx1"/>
              </a:solidFill>
              <a:latin typeface="Calibri"/>
              <a:ea typeface="Calibri"/>
              <a:cs typeface="Arial"/>
            </a:endParaRPr>
          </a:p>
          <a:p>
            <a:pPr algn="ctr">
              <a:lnSpc>
                <a:spcPct val="115000"/>
              </a:lnSpc>
              <a:spcBef>
                <a:spcPts val="0"/>
              </a:spcBef>
              <a:spcAft>
                <a:spcPts val="1000"/>
              </a:spcAft>
            </a:pPr>
            <a:r>
              <a:rPr lang="fr-FR" sz="1600" b="1" cap="none" dirty="0">
                <a:solidFill>
                  <a:schemeClr val="tx1"/>
                </a:solidFill>
                <a:latin typeface="Times New Roman"/>
                <a:ea typeface="Calibri"/>
                <a:cs typeface="Arial"/>
              </a:rPr>
              <a:t>L</a:t>
            </a:r>
            <a:r>
              <a:rPr lang="fr-FR" sz="1600" b="1" cap="none" dirty="0" smtClean="0">
                <a:solidFill>
                  <a:schemeClr val="tx1"/>
                </a:solidFill>
                <a:latin typeface="Times New Roman"/>
                <a:ea typeface="Calibri"/>
                <a:cs typeface="Arial"/>
              </a:rPr>
              <a:t>e </a:t>
            </a:r>
            <a:r>
              <a:rPr lang="fr-FR" sz="1600" b="1" cap="none" dirty="0">
                <a:solidFill>
                  <a:schemeClr val="tx1"/>
                </a:solidFill>
                <a:latin typeface="Times New Roman"/>
                <a:ea typeface="Calibri"/>
                <a:cs typeface="Arial"/>
              </a:rPr>
              <a:t>L</a:t>
            </a:r>
            <a:r>
              <a:rPr lang="fr-FR" sz="1600" b="1" cap="none" dirty="0" smtClean="0">
                <a:solidFill>
                  <a:schemeClr val="tx1"/>
                </a:solidFill>
                <a:latin typeface="Times New Roman"/>
                <a:ea typeface="Calibri"/>
                <a:cs typeface="Arial"/>
              </a:rPr>
              <a:t>iban connait une migration mixte.</a:t>
            </a:r>
            <a:endParaRPr lang="en-US" sz="1600" b="1" cap="none" dirty="0" smtClean="0">
              <a:solidFill>
                <a:schemeClr val="tx1"/>
              </a:solidFill>
              <a:latin typeface="Calibri"/>
              <a:ea typeface="Calibri"/>
              <a:cs typeface="Arial"/>
            </a:endParaRPr>
          </a:p>
          <a:p>
            <a:pPr algn="ctr">
              <a:lnSpc>
                <a:spcPct val="115000"/>
              </a:lnSpc>
              <a:spcBef>
                <a:spcPts val="0"/>
              </a:spcBef>
              <a:spcAft>
                <a:spcPts val="1000"/>
              </a:spcAft>
            </a:pPr>
            <a:r>
              <a:rPr lang="fr-FR" sz="1600" b="1" cap="none" dirty="0">
                <a:solidFill>
                  <a:schemeClr val="tx1"/>
                </a:solidFill>
                <a:latin typeface="Times New Roman"/>
                <a:ea typeface="Calibri"/>
                <a:cs typeface="Arial"/>
              </a:rPr>
              <a:t>L</a:t>
            </a:r>
            <a:r>
              <a:rPr lang="fr-FR" sz="1600" b="1" cap="none" dirty="0" smtClean="0">
                <a:solidFill>
                  <a:schemeClr val="tx1"/>
                </a:solidFill>
                <a:latin typeface="Times New Roman"/>
                <a:ea typeface="Calibri"/>
                <a:cs typeface="Arial"/>
              </a:rPr>
              <a:t>a détermination du statut des migrants syriens est crucial</a:t>
            </a:r>
          </a:p>
          <a:p>
            <a:pPr algn="ctr">
              <a:lnSpc>
                <a:spcPct val="115000"/>
              </a:lnSpc>
              <a:spcBef>
                <a:spcPts val="0"/>
              </a:spcBef>
              <a:spcAft>
                <a:spcPts val="1000"/>
              </a:spcAft>
            </a:pPr>
            <a:r>
              <a:rPr lang="fr-FR" sz="1600" b="1" cap="none" dirty="0" smtClean="0">
                <a:solidFill>
                  <a:schemeClr val="tx1"/>
                </a:solidFill>
                <a:latin typeface="Times New Roman"/>
                <a:ea typeface="Calibri"/>
                <a:cs typeface="Arial"/>
              </a:rPr>
              <a:t> afin de protéger leurs droits humains </a:t>
            </a:r>
          </a:p>
          <a:p>
            <a:pPr algn="ctr">
              <a:lnSpc>
                <a:spcPct val="115000"/>
              </a:lnSpc>
              <a:spcBef>
                <a:spcPts val="0"/>
              </a:spcBef>
              <a:spcAft>
                <a:spcPts val="1000"/>
              </a:spcAft>
            </a:pPr>
            <a:r>
              <a:rPr lang="fr-FR" sz="1600" b="1" cap="none" dirty="0" smtClean="0">
                <a:solidFill>
                  <a:schemeClr val="tx1"/>
                </a:solidFill>
                <a:latin typeface="Times New Roman"/>
                <a:ea typeface="Calibri"/>
                <a:cs typeface="Arial"/>
              </a:rPr>
              <a:t>et sauvegarder la souveraineté constitutionnelle nationale.</a:t>
            </a:r>
          </a:p>
          <a:p>
            <a:pPr algn="ctr">
              <a:lnSpc>
                <a:spcPct val="115000"/>
              </a:lnSpc>
              <a:spcBef>
                <a:spcPts val="0"/>
              </a:spcBef>
              <a:spcAft>
                <a:spcPts val="1000"/>
              </a:spcAft>
            </a:pPr>
            <a:endParaRPr lang="en-US" sz="1600" b="1" cap="none" dirty="0" smtClean="0">
              <a:solidFill>
                <a:schemeClr val="tx1"/>
              </a:solidFill>
              <a:latin typeface="Calibri"/>
              <a:ea typeface="Calibri"/>
              <a:cs typeface="Arial"/>
            </a:endParaRPr>
          </a:p>
          <a:p>
            <a:pPr algn="ctr">
              <a:lnSpc>
                <a:spcPct val="115000"/>
              </a:lnSpc>
              <a:spcBef>
                <a:spcPts val="0"/>
              </a:spcBef>
              <a:spcAft>
                <a:spcPts val="1000"/>
              </a:spcAft>
            </a:pPr>
            <a:r>
              <a:rPr lang="fr-FR" sz="1600" b="1" cap="none" dirty="0">
                <a:solidFill>
                  <a:schemeClr val="tx1"/>
                </a:solidFill>
                <a:latin typeface="Times New Roman"/>
                <a:ea typeface="Calibri"/>
                <a:cs typeface="Arial"/>
              </a:rPr>
              <a:t>L</a:t>
            </a:r>
            <a:r>
              <a:rPr lang="fr-FR" sz="1600" b="1" cap="none" dirty="0" smtClean="0">
                <a:solidFill>
                  <a:schemeClr val="tx1"/>
                </a:solidFill>
                <a:latin typeface="Times New Roman"/>
                <a:ea typeface="Calibri"/>
                <a:cs typeface="Arial"/>
              </a:rPr>
              <a:t>es autorités libanaises doivent mettre en place un système afin de réglementer la migration des syriens pour des « fins économiques » !</a:t>
            </a:r>
            <a:endParaRPr lang="en-US" sz="1600" b="1" cap="none" dirty="0" smtClean="0">
              <a:solidFill>
                <a:schemeClr val="tx1"/>
              </a:solidFill>
              <a:latin typeface="Calibri"/>
              <a:ea typeface="Calibri"/>
              <a:cs typeface="Arial"/>
            </a:endParaRPr>
          </a:p>
          <a:p>
            <a:endParaRPr lang="en-US" sz="1600" cap="none" dirty="0"/>
          </a:p>
        </p:txBody>
      </p:sp>
      <p:sp>
        <p:nvSpPr>
          <p:cNvPr id="4" name="Date Placeholder 3"/>
          <p:cNvSpPr>
            <a:spLocks noGrp="1"/>
          </p:cNvSpPr>
          <p:nvPr>
            <p:ph type="dt" sz="half" idx="10"/>
          </p:nvPr>
        </p:nvSpPr>
        <p:spPr/>
        <p:txBody>
          <a:bodyPr/>
          <a:lstStyle/>
          <a:p>
            <a:r>
              <a:rPr lang="fr-FR" smtClean="0"/>
              <a:t>JJ/MM/AAAA</a:t>
            </a:r>
            <a:endParaRPr lang="fr-FR"/>
          </a:p>
        </p:txBody>
      </p:sp>
      <p:sp>
        <p:nvSpPr>
          <p:cNvPr id="5" name="Footer Placeholder 4"/>
          <p:cNvSpPr>
            <a:spLocks noGrp="1"/>
          </p:cNvSpPr>
          <p:nvPr>
            <p:ph type="ftr" sz="quarter" idx="11"/>
          </p:nvPr>
        </p:nvSpPr>
        <p:spPr/>
        <p:txBody>
          <a:bodyPr/>
          <a:lstStyle/>
          <a:p>
            <a:r>
              <a:rPr lang="fr-FR" smtClean="0"/>
              <a:t>TITRE DE LA PRÉSENTATION</a:t>
            </a:r>
            <a:endParaRPr lang="fr-FR" dirty="0"/>
          </a:p>
        </p:txBody>
      </p:sp>
    </p:spTree>
    <p:extLst>
      <p:ext uri="{BB962C8B-B14F-4D97-AF65-F5344CB8AC3E}">
        <p14:creationId xmlns:p14="http://schemas.microsoft.com/office/powerpoint/2010/main" val="737290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2400" dirty="0" smtClean="0"/>
          </a:p>
          <a:p>
            <a:pPr algn="ctr"/>
            <a:endParaRPr lang="en-US" sz="2400" dirty="0" smtClean="0"/>
          </a:p>
          <a:p>
            <a:pPr algn="ctr"/>
            <a:r>
              <a:rPr lang="en-US" sz="2400" dirty="0" smtClean="0"/>
              <a:t>Merci pour </a:t>
            </a:r>
            <a:r>
              <a:rPr lang="en-US" sz="2400" dirty="0" err="1" smtClean="0"/>
              <a:t>votre</a:t>
            </a:r>
            <a:r>
              <a:rPr lang="en-US" sz="2400" dirty="0" smtClean="0"/>
              <a:t> attention</a:t>
            </a:r>
            <a:endParaRPr lang="en-US" sz="2400" dirty="0"/>
          </a:p>
        </p:txBody>
      </p:sp>
      <p:sp>
        <p:nvSpPr>
          <p:cNvPr id="4" name="Date Placeholder 3"/>
          <p:cNvSpPr>
            <a:spLocks noGrp="1"/>
          </p:cNvSpPr>
          <p:nvPr>
            <p:ph type="dt" sz="half" idx="10"/>
          </p:nvPr>
        </p:nvSpPr>
        <p:spPr/>
        <p:txBody>
          <a:bodyPr/>
          <a:lstStyle/>
          <a:p>
            <a:r>
              <a:rPr lang="fr-FR" smtClean="0"/>
              <a:t>JJ/MM/AAAA</a:t>
            </a:r>
            <a:endParaRPr lang="fr-FR"/>
          </a:p>
        </p:txBody>
      </p:sp>
      <p:sp>
        <p:nvSpPr>
          <p:cNvPr id="5" name="Footer Placeholder 4"/>
          <p:cNvSpPr>
            <a:spLocks noGrp="1"/>
          </p:cNvSpPr>
          <p:nvPr>
            <p:ph type="ftr" sz="quarter" idx="11"/>
          </p:nvPr>
        </p:nvSpPr>
        <p:spPr/>
        <p:txBody>
          <a:bodyPr/>
          <a:lstStyle/>
          <a:p>
            <a:r>
              <a:rPr lang="fr-FR" smtClean="0"/>
              <a:t>TITRE DE LA PRÉSENTATION</a:t>
            </a:r>
            <a:endParaRPr lang="fr-FR" dirty="0"/>
          </a:p>
        </p:txBody>
      </p:sp>
    </p:spTree>
    <p:extLst>
      <p:ext uri="{BB962C8B-B14F-4D97-AF65-F5344CB8AC3E}">
        <p14:creationId xmlns:p14="http://schemas.microsoft.com/office/powerpoint/2010/main" val="201294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Prénom NOM du contact</a:t>
            </a:r>
          </a:p>
          <a:p>
            <a:pPr lvl="1"/>
            <a:r>
              <a:rPr lang="fr-FR" dirty="0"/>
              <a:t>TITRE OU FONCTION</a:t>
            </a:r>
            <a:br>
              <a:rPr lang="fr-FR" dirty="0"/>
            </a:br>
            <a:r>
              <a:rPr lang="fr-FR" dirty="0"/>
              <a:t>DIRECTION OU SERVICE</a:t>
            </a:r>
          </a:p>
          <a:p>
            <a:pPr lvl="2"/>
            <a:r>
              <a:rPr lang="fr-FR" dirty="0">
                <a:solidFill>
                  <a:schemeClr val="tx2"/>
                </a:solidFill>
              </a:rPr>
              <a:t>T</a:t>
            </a:r>
            <a:r>
              <a:rPr lang="fr-FR" dirty="0"/>
              <a:t> 01 44 32 49 52</a:t>
            </a:r>
          </a:p>
          <a:p>
            <a:pPr lvl="2"/>
            <a:r>
              <a:rPr lang="fr-FR" dirty="0"/>
              <a:t>11 PLACE DAUPHINE 75053 PARIS CEDEX 01</a:t>
            </a:r>
          </a:p>
          <a:p>
            <a:pPr lvl="4"/>
            <a:r>
              <a:rPr lang="fr-FR" dirty="0"/>
              <a:t>WWW.AVOCATPARIS.ORG</a:t>
            </a:r>
          </a:p>
        </p:txBody>
      </p:sp>
    </p:spTree>
    <p:extLst>
      <p:ext uri="{BB962C8B-B14F-4D97-AF65-F5344CB8AC3E}">
        <p14:creationId xmlns:p14="http://schemas.microsoft.com/office/powerpoint/2010/main" val="152063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601682100"/>
              </p:ext>
            </p:extLst>
          </p:nvPr>
        </p:nvGraphicFramePr>
        <p:xfrm>
          <a:off x="4391980" y="2613916"/>
          <a:ext cx="4356732" cy="1754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1"/>
          </p:nvPr>
        </p:nvSpPr>
        <p:spPr>
          <a:xfrm>
            <a:off x="4355976" y="1563638"/>
            <a:ext cx="4356732" cy="684076"/>
          </a:xfrm>
        </p:spPr>
        <p:txBody>
          <a:bodyPr>
            <a:normAutofit/>
          </a:bodyPr>
          <a:lstStyle/>
          <a:p>
            <a:pPr algn="just"/>
            <a:r>
              <a:rPr lang="fr-FR" sz="1800" dirty="0"/>
              <a:t>La croissance du flux migratoire des </a:t>
            </a:r>
            <a:r>
              <a:rPr lang="fr-FR" sz="1800" dirty="0" smtClean="0"/>
              <a:t>syriens</a:t>
            </a:r>
            <a:r>
              <a:rPr lang="en-US" sz="1800" dirty="0" smtClean="0"/>
              <a:t>:</a:t>
            </a:r>
            <a:endParaRPr lang="en-US" sz="1800" dirty="0"/>
          </a:p>
        </p:txBody>
      </p:sp>
      <p:pic>
        <p:nvPicPr>
          <p:cNvPr id="9" name="Picture Placeholder 8"/>
          <p:cNvPicPr>
            <a:picLocks noGrp="1" noChangeAspect="1"/>
          </p:cNvPicPr>
          <p:nvPr>
            <p:ph type="pic" sz="quarter" idx="12"/>
          </p:nvPr>
        </p:nvPicPr>
        <p:blipFill rotWithShape="1">
          <a:blip r:embed="rId7"/>
          <a:srcRect l="584" t="379" r="-103" b="-379"/>
          <a:stretch/>
        </p:blipFill>
        <p:spPr/>
      </p:pic>
      <p:sp>
        <p:nvSpPr>
          <p:cNvPr id="5" name="Date Placeholder 4"/>
          <p:cNvSpPr>
            <a:spLocks noGrp="1"/>
          </p:cNvSpPr>
          <p:nvPr>
            <p:ph type="dt" sz="half" idx="2"/>
          </p:nvPr>
        </p:nvSpPr>
        <p:spPr/>
        <p:txBody>
          <a:bodyPr/>
          <a:lstStyle/>
          <a:p>
            <a:r>
              <a:rPr lang="fr-FR" smtClean="0"/>
              <a:t>JJ/MM/AAAA</a:t>
            </a:r>
            <a:endParaRPr lang="fr-FR"/>
          </a:p>
        </p:txBody>
      </p:sp>
      <p:sp>
        <p:nvSpPr>
          <p:cNvPr id="6" name="Footer Placeholder 5"/>
          <p:cNvSpPr>
            <a:spLocks noGrp="1"/>
          </p:cNvSpPr>
          <p:nvPr>
            <p:ph type="ftr" sz="quarter" idx="13"/>
          </p:nvPr>
        </p:nvSpPr>
        <p:spPr/>
        <p:txBody>
          <a:bodyPr/>
          <a:lstStyle/>
          <a:p>
            <a:pPr algn="r"/>
            <a:r>
              <a:rPr lang="fr-FR" smtClean="0"/>
              <a:t>TITRE DE LA PRÉSENTATION</a:t>
            </a:r>
            <a:endParaRPr lang="fr-FR" dirty="0"/>
          </a:p>
        </p:txBody>
      </p:sp>
    </p:spTree>
    <p:extLst>
      <p:ext uri="{BB962C8B-B14F-4D97-AF65-F5344CB8AC3E}">
        <p14:creationId xmlns:p14="http://schemas.microsoft.com/office/powerpoint/2010/main" val="105751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a:t>
            </a:r>
            <a:r>
              <a:rPr lang="en-US" dirty="0" smtClean="0"/>
              <a:t>L</a:t>
            </a:r>
            <a:r>
              <a:rPr lang="fr-FR" dirty="0" smtClean="0"/>
              <a:t>a croissance du flux migratoire des syriens vers le Liban</a:t>
            </a:r>
            <a:endParaRPr lang="fr-FR" dirty="0"/>
          </a:p>
        </p:txBody>
      </p:sp>
      <p:sp>
        <p:nvSpPr>
          <p:cNvPr id="7" name="Espace réservé du contenu 6"/>
          <p:cNvSpPr>
            <a:spLocks noGrp="1"/>
          </p:cNvSpPr>
          <p:nvPr>
            <p:ph idx="1"/>
          </p:nvPr>
        </p:nvSpPr>
        <p:spPr>
          <a:xfrm>
            <a:off x="979487" y="915988"/>
            <a:ext cx="5356709" cy="3743993"/>
          </a:xfrm>
        </p:spPr>
        <p:txBody>
          <a:bodyPr>
            <a:normAutofit/>
          </a:bodyPr>
          <a:lstStyle/>
          <a:p>
            <a:pPr lvl="3" algn="just"/>
            <a:r>
              <a:rPr lang="en-US" sz="1200" dirty="0" smtClean="0"/>
              <a:t>S</a:t>
            </a:r>
            <a:r>
              <a:rPr lang="fr-FR" sz="1200" dirty="0" err="1" smtClean="0"/>
              <a:t>elon</a:t>
            </a:r>
            <a:r>
              <a:rPr lang="fr-FR" sz="1200" dirty="0" smtClean="0"/>
              <a:t> le </a:t>
            </a:r>
            <a:r>
              <a:rPr lang="fr-FR" sz="1200" b="1" i="1" dirty="0" smtClean="0"/>
              <a:t>Lebanon </a:t>
            </a:r>
            <a:r>
              <a:rPr lang="fr-FR" sz="1200" b="1" i="1" dirty="0" err="1" smtClean="0"/>
              <a:t>Crisis</a:t>
            </a:r>
            <a:r>
              <a:rPr lang="fr-FR" sz="1200" b="1" i="1" dirty="0" smtClean="0"/>
              <a:t> </a:t>
            </a:r>
            <a:r>
              <a:rPr lang="fr-FR" sz="1200" b="1" i="1" dirty="0" err="1" smtClean="0"/>
              <a:t>Response</a:t>
            </a:r>
            <a:r>
              <a:rPr lang="fr-FR" sz="1200" b="1" i="1" dirty="0" smtClean="0"/>
              <a:t> plan 2017-2020 </a:t>
            </a:r>
            <a:r>
              <a:rPr lang="fr-FR" sz="1200" dirty="0" smtClean="0"/>
              <a:t>préparé par le Président du Conseil des ministres et le </a:t>
            </a:r>
            <a:r>
              <a:rPr lang="fr-FR" sz="1200" b="1" i="1" dirty="0" smtClean="0"/>
              <a:t>UN </a:t>
            </a:r>
            <a:r>
              <a:rPr lang="fr-FR" sz="1200" b="1" i="1" dirty="0" err="1" smtClean="0"/>
              <a:t>resident</a:t>
            </a:r>
            <a:r>
              <a:rPr lang="fr-FR" sz="1200" b="1" i="1" dirty="0" smtClean="0"/>
              <a:t> and </a:t>
            </a:r>
            <a:r>
              <a:rPr lang="fr-FR" sz="1200" b="1" i="1" dirty="0" err="1" smtClean="0"/>
              <a:t>Humanitarian</a:t>
            </a:r>
            <a:r>
              <a:rPr lang="fr-FR" sz="1200" b="1" i="1" dirty="0" smtClean="0"/>
              <a:t> </a:t>
            </a:r>
            <a:r>
              <a:rPr lang="fr-FR" sz="1200" b="1" i="1" dirty="0" err="1" smtClean="0"/>
              <a:t>Coordinator</a:t>
            </a:r>
            <a:r>
              <a:rPr lang="fr-FR" sz="1200" dirty="0" smtClean="0"/>
              <a:t> M. Philippe </a:t>
            </a:r>
            <a:r>
              <a:rPr lang="fr-FR" sz="1200" dirty="0" err="1" smtClean="0"/>
              <a:t>Lazzarini</a:t>
            </a:r>
            <a:r>
              <a:rPr lang="fr-FR" sz="1200" dirty="0" smtClean="0"/>
              <a:t>, 1.5 millions de syriens résident au Liban</a:t>
            </a:r>
          </a:p>
          <a:p>
            <a:pPr lvl="3" algn="just"/>
            <a:endParaRPr lang="fr-FR" sz="1200" dirty="0" smtClean="0"/>
          </a:p>
          <a:p>
            <a:pPr marL="0" lvl="4" indent="0" algn="ctr">
              <a:buNone/>
            </a:pPr>
            <a:r>
              <a:rPr lang="fr-FR" sz="2000" b="1" dirty="0" smtClean="0">
                <a:solidFill>
                  <a:schemeClr val="accent1"/>
                </a:solidFill>
              </a:rPr>
              <a:t>Démographie</a:t>
            </a:r>
            <a:endParaRPr lang="fr-FR" sz="1200" b="1" u="sng" dirty="0" smtClean="0">
              <a:solidFill>
                <a:schemeClr val="accent1"/>
              </a:solidFill>
            </a:endParaRPr>
          </a:p>
          <a:p>
            <a:pPr marL="0" lvl="4" indent="0" algn="ctr">
              <a:buNone/>
            </a:pPr>
            <a:endParaRPr lang="fr-FR" sz="1200" b="1" u="sng" dirty="0" smtClean="0"/>
          </a:p>
          <a:p>
            <a:pPr marL="0" lvl="4" indent="0" algn="ctr">
              <a:buNone/>
            </a:pPr>
            <a:endParaRPr lang="fr-FR" sz="1200" b="1" u="sng" dirty="0" smtClean="0"/>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6588223" y="699542"/>
            <a:ext cx="2555777" cy="3960440"/>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322541129"/>
              </p:ext>
            </p:extLst>
          </p:nvPr>
        </p:nvGraphicFramePr>
        <p:xfrm>
          <a:off x="899593" y="2283720"/>
          <a:ext cx="5616624" cy="2297046"/>
        </p:xfrm>
        <a:graphic>
          <a:graphicData uri="http://schemas.openxmlformats.org/drawingml/2006/table">
            <a:tbl>
              <a:tblPr firstRow="1" bandRow="1">
                <a:tableStyleId>{5C22544A-7EE6-4342-B048-85BDC9FD1C3A}</a:tableStyleId>
              </a:tblPr>
              <a:tblGrid>
                <a:gridCol w="1872208"/>
                <a:gridCol w="1872208"/>
                <a:gridCol w="1872208"/>
              </a:tblGrid>
              <a:tr h="382841">
                <a:tc>
                  <a:txBody>
                    <a:bodyPr/>
                    <a:lstStyle/>
                    <a:p>
                      <a:pPr algn="ctr"/>
                      <a:r>
                        <a:rPr lang="en-US" sz="1400" dirty="0" err="1" smtClean="0"/>
                        <a:t>Hommes</a:t>
                      </a:r>
                      <a:r>
                        <a:rPr lang="en-US" sz="1400" baseline="0" dirty="0" smtClean="0"/>
                        <a:t> (47.5%)</a:t>
                      </a:r>
                      <a:endParaRPr lang="en-US" sz="1400" dirty="0"/>
                    </a:p>
                  </a:txBody>
                  <a:tcPr/>
                </a:tc>
                <a:tc>
                  <a:txBody>
                    <a:bodyPr/>
                    <a:lstStyle/>
                    <a:p>
                      <a:pPr algn="ctr"/>
                      <a:r>
                        <a:rPr lang="en-US" sz="1400" dirty="0" smtClean="0"/>
                        <a:t>Age</a:t>
                      </a:r>
                      <a:endParaRPr lang="en-US" sz="1400" dirty="0"/>
                    </a:p>
                  </a:txBody>
                  <a:tcPr/>
                </a:tc>
                <a:tc>
                  <a:txBody>
                    <a:bodyPr/>
                    <a:lstStyle/>
                    <a:p>
                      <a:pPr algn="ctr"/>
                      <a:r>
                        <a:rPr lang="en-US" sz="1400" dirty="0" smtClean="0"/>
                        <a:t>Femmes (52.5%)</a:t>
                      </a:r>
                      <a:endParaRPr lang="en-US" sz="1400" dirty="0"/>
                    </a:p>
                  </a:txBody>
                  <a:tcPr/>
                </a:tc>
              </a:tr>
              <a:tr h="382841">
                <a:tc>
                  <a:txBody>
                    <a:bodyPr/>
                    <a:lstStyle/>
                    <a:p>
                      <a:pPr algn="ctr"/>
                      <a:r>
                        <a:rPr lang="en-US" sz="1400" dirty="0" smtClean="0"/>
                        <a:t>9%</a:t>
                      </a:r>
                      <a:endParaRPr lang="en-US" sz="1400" dirty="0"/>
                    </a:p>
                  </a:txBody>
                  <a:tcPr/>
                </a:tc>
                <a:tc>
                  <a:txBody>
                    <a:bodyPr/>
                    <a:lstStyle/>
                    <a:p>
                      <a:pPr algn="ctr"/>
                      <a:r>
                        <a:rPr lang="en-US" sz="1400" dirty="0" smtClean="0"/>
                        <a:t>0-4</a:t>
                      </a:r>
                      <a:endParaRPr lang="en-US" sz="1400" dirty="0"/>
                    </a:p>
                  </a:txBody>
                  <a:tcPr/>
                </a:tc>
                <a:tc>
                  <a:txBody>
                    <a:bodyPr/>
                    <a:lstStyle/>
                    <a:p>
                      <a:pPr algn="ctr"/>
                      <a:r>
                        <a:rPr lang="en-US" sz="1400" dirty="0" smtClean="0"/>
                        <a:t>86%</a:t>
                      </a:r>
                      <a:endParaRPr lang="en-US" sz="1400" dirty="0"/>
                    </a:p>
                  </a:txBody>
                  <a:tcPr/>
                </a:tc>
              </a:tr>
              <a:tr h="382841">
                <a:tc>
                  <a:txBody>
                    <a:bodyPr/>
                    <a:lstStyle/>
                    <a:p>
                      <a:pPr algn="ctr"/>
                      <a:r>
                        <a:rPr lang="en-US" sz="1400" dirty="0" smtClean="0"/>
                        <a:t>12.2%</a:t>
                      </a:r>
                      <a:endParaRPr lang="en-US" sz="1400" dirty="0"/>
                    </a:p>
                  </a:txBody>
                  <a:tcPr/>
                </a:tc>
                <a:tc>
                  <a:txBody>
                    <a:bodyPr/>
                    <a:lstStyle/>
                    <a:p>
                      <a:pPr algn="ctr"/>
                      <a:r>
                        <a:rPr lang="en-US" sz="1400" dirty="0" smtClean="0"/>
                        <a:t>5-11</a:t>
                      </a:r>
                      <a:endParaRPr lang="en-US" sz="1400" dirty="0"/>
                    </a:p>
                  </a:txBody>
                  <a:tcPr/>
                </a:tc>
                <a:tc>
                  <a:txBody>
                    <a:bodyPr/>
                    <a:lstStyle/>
                    <a:p>
                      <a:pPr algn="ctr"/>
                      <a:r>
                        <a:rPr lang="en-US" sz="1400" dirty="0" smtClean="0"/>
                        <a:t>11.7%</a:t>
                      </a:r>
                      <a:endParaRPr lang="en-US" sz="1400" dirty="0"/>
                    </a:p>
                  </a:txBody>
                  <a:tcPr/>
                </a:tc>
              </a:tr>
              <a:tr h="382841">
                <a:tc>
                  <a:txBody>
                    <a:bodyPr/>
                    <a:lstStyle/>
                    <a:p>
                      <a:pPr algn="ctr"/>
                      <a:r>
                        <a:rPr lang="en-US" sz="1400" dirty="0" smtClean="0"/>
                        <a:t>6.8%</a:t>
                      </a:r>
                      <a:endParaRPr lang="en-US" sz="1400" dirty="0"/>
                    </a:p>
                  </a:txBody>
                  <a:tcPr/>
                </a:tc>
                <a:tc>
                  <a:txBody>
                    <a:bodyPr/>
                    <a:lstStyle/>
                    <a:p>
                      <a:pPr algn="ctr"/>
                      <a:r>
                        <a:rPr lang="en-US" sz="1400" dirty="0" smtClean="0"/>
                        <a:t>12-17</a:t>
                      </a:r>
                      <a:endParaRPr lang="en-US" sz="1400" dirty="0"/>
                    </a:p>
                  </a:txBody>
                  <a:tcPr/>
                </a:tc>
                <a:tc>
                  <a:txBody>
                    <a:bodyPr/>
                    <a:lstStyle/>
                    <a:p>
                      <a:pPr algn="ctr"/>
                      <a:r>
                        <a:rPr lang="en-US" sz="1400" dirty="0" smtClean="0"/>
                        <a:t>6.5%</a:t>
                      </a:r>
                      <a:endParaRPr lang="en-US" sz="1400" dirty="0"/>
                    </a:p>
                  </a:txBody>
                  <a:tcPr/>
                </a:tc>
              </a:tr>
              <a:tr h="382841">
                <a:tc>
                  <a:txBody>
                    <a:bodyPr/>
                    <a:lstStyle/>
                    <a:p>
                      <a:pPr algn="ctr"/>
                      <a:r>
                        <a:rPr lang="en-US" sz="1400" dirty="0" smtClean="0"/>
                        <a:t>18.3%</a:t>
                      </a:r>
                      <a:endParaRPr lang="en-US" sz="1400" dirty="0"/>
                    </a:p>
                  </a:txBody>
                  <a:tcPr/>
                </a:tc>
                <a:tc>
                  <a:txBody>
                    <a:bodyPr/>
                    <a:lstStyle/>
                    <a:p>
                      <a:pPr algn="ctr"/>
                      <a:r>
                        <a:rPr lang="en-US" sz="1400" dirty="0" smtClean="0"/>
                        <a:t>18-59</a:t>
                      </a:r>
                      <a:endParaRPr lang="en-US" sz="1400" dirty="0"/>
                    </a:p>
                  </a:txBody>
                  <a:tcPr/>
                </a:tc>
                <a:tc>
                  <a:txBody>
                    <a:bodyPr/>
                    <a:lstStyle/>
                    <a:p>
                      <a:pPr algn="ctr"/>
                      <a:r>
                        <a:rPr lang="en-US" sz="1400" dirty="0" smtClean="0"/>
                        <a:t>24.1%</a:t>
                      </a:r>
                      <a:endParaRPr lang="en-US" sz="1400" dirty="0"/>
                    </a:p>
                  </a:txBody>
                  <a:tcPr/>
                </a:tc>
              </a:tr>
              <a:tr h="382841">
                <a:tc>
                  <a:txBody>
                    <a:bodyPr/>
                    <a:lstStyle/>
                    <a:p>
                      <a:pPr algn="ctr"/>
                      <a:r>
                        <a:rPr lang="en-US" sz="1400" dirty="0" smtClean="0"/>
                        <a:t>1.2%</a:t>
                      </a:r>
                      <a:endParaRPr lang="en-US" sz="1400" dirty="0"/>
                    </a:p>
                  </a:txBody>
                  <a:tcPr/>
                </a:tc>
                <a:tc>
                  <a:txBody>
                    <a:bodyPr/>
                    <a:lstStyle/>
                    <a:p>
                      <a:pPr algn="ctr"/>
                      <a:r>
                        <a:rPr lang="en-US" sz="1400" dirty="0" smtClean="0"/>
                        <a:t>60+</a:t>
                      </a:r>
                      <a:endParaRPr lang="en-US" sz="1400" dirty="0"/>
                    </a:p>
                  </a:txBody>
                  <a:tcPr/>
                </a:tc>
                <a:tc>
                  <a:txBody>
                    <a:bodyPr/>
                    <a:lstStyle/>
                    <a:p>
                      <a:pPr algn="ctr"/>
                      <a:r>
                        <a:rPr lang="en-US" sz="1400" dirty="0" smtClean="0"/>
                        <a:t>1.5%</a:t>
                      </a:r>
                      <a:endParaRPr lang="en-US" sz="1400" dirty="0"/>
                    </a:p>
                  </a:txBody>
                  <a:tcPr/>
                </a:tc>
              </a:tr>
            </a:tbl>
          </a:graphicData>
        </a:graphic>
      </p:graphicFrame>
    </p:spTree>
    <p:extLst>
      <p:ext uri="{BB962C8B-B14F-4D97-AF65-F5344CB8AC3E}">
        <p14:creationId xmlns:p14="http://schemas.microsoft.com/office/powerpoint/2010/main" val="427310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4594"/>
            <a:ext cx="7769223" cy="540060"/>
          </a:xfrm>
        </p:spPr>
        <p:txBody>
          <a:bodyPr/>
          <a:lstStyle/>
          <a:p>
            <a:r>
              <a:rPr lang="fr-FR" dirty="0" smtClean="0"/>
              <a:t>A. </a:t>
            </a:r>
            <a:r>
              <a:rPr lang="en-US" dirty="0" smtClean="0"/>
              <a:t>L</a:t>
            </a:r>
            <a:r>
              <a:rPr lang="fr-FR" dirty="0" smtClean="0"/>
              <a:t>a croissance du flux migratoire des syriens vers le Liban</a:t>
            </a:r>
            <a:endParaRPr lang="fr-FR" dirty="0"/>
          </a:p>
        </p:txBody>
      </p:sp>
      <p:sp>
        <p:nvSpPr>
          <p:cNvPr id="7" name="Espace réservé du contenu 6"/>
          <p:cNvSpPr>
            <a:spLocks noGrp="1"/>
          </p:cNvSpPr>
          <p:nvPr>
            <p:ph idx="1"/>
          </p:nvPr>
        </p:nvSpPr>
        <p:spPr>
          <a:xfrm>
            <a:off x="683568" y="915566"/>
            <a:ext cx="5356709" cy="3455962"/>
          </a:xfrm>
        </p:spPr>
        <p:txBody>
          <a:bodyPr>
            <a:normAutofit fontScale="92500" lnSpcReduction="10000"/>
          </a:bodyPr>
          <a:lstStyle/>
          <a:p>
            <a:pPr marL="0" lvl="4" indent="0" algn="ctr">
              <a:buNone/>
            </a:pPr>
            <a:r>
              <a:rPr lang="fr-FR" sz="1200" b="1" cap="all" dirty="0">
                <a:solidFill>
                  <a:schemeClr val="tx2"/>
                </a:solidFill>
              </a:rPr>
              <a:t>Nombre de Patriotes syriens inscrits à l’UNHCR</a:t>
            </a:r>
            <a:endParaRPr lang="en-US" sz="1200" b="1" cap="all" dirty="0">
              <a:solidFill>
                <a:schemeClr val="tx2"/>
              </a:solidFill>
            </a:endParaRPr>
          </a:p>
          <a:p>
            <a:pPr algn="just"/>
            <a:r>
              <a:rPr lang="fr-FR" b="1" cap="none" dirty="0" smtClean="0">
                <a:solidFill>
                  <a:srgbClr val="000000"/>
                </a:solidFill>
              </a:rPr>
              <a:t>Depuis le 6 mai 2015, le HCR </a:t>
            </a:r>
            <a:r>
              <a:rPr lang="fr-FR" b="1" cap="none" dirty="0">
                <a:solidFill>
                  <a:srgbClr val="000000"/>
                </a:solidFill>
              </a:rPr>
              <a:t>L</a:t>
            </a:r>
            <a:r>
              <a:rPr lang="fr-FR" b="1" cap="none" dirty="0" smtClean="0">
                <a:solidFill>
                  <a:srgbClr val="000000"/>
                </a:solidFill>
              </a:rPr>
              <a:t>iban a temporairement suspendu l'enregistrement conformément aux instructions du Gouvernement libanais. en conséquence, les personnes en attente d'inscription ne sont plus incluses.</a:t>
            </a:r>
            <a:endParaRPr lang="en-US" sz="1100" cap="none" dirty="0">
              <a:solidFill>
                <a:srgbClr val="000000"/>
              </a:solidFill>
            </a:endParaRPr>
          </a:p>
          <a:p>
            <a:pPr algn="just"/>
            <a:r>
              <a:rPr lang="fr-FR" b="1" cap="none" dirty="0" smtClean="0">
                <a:solidFill>
                  <a:srgbClr val="000000"/>
                </a:solidFill>
              </a:rPr>
              <a:t>Selon une statistique du HCR </a:t>
            </a:r>
            <a:r>
              <a:rPr lang="fr-FR" b="1" cap="none" dirty="0">
                <a:solidFill>
                  <a:srgbClr val="000000"/>
                </a:solidFill>
              </a:rPr>
              <a:t>L</a:t>
            </a:r>
            <a:r>
              <a:rPr lang="fr-FR" b="1" cap="none" dirty="0" smtClean="0">
                <a:solidFill>
                  <a:srgbClr val="000000"/>
                </a:solidFill>
              </a:rPr>
              <a:t>iban, jusqu’au 31 décembre 2016 le nombre de migrants syriens enregistrés par le est 1,011,366</a:t>
            </a:r>
            <a:endParaRPr lang="en-US" sz="1100" cap="none" dirty="0" smtClean="0">
              <a:solidFill>
                <a:srgbClr val="000000"/>
              </a:solidFill>
            </a:endParaRPr>
          </a:p>
          <a:p>
            <a:r>
              <a:rPr lang="fr-FR" b="1" cap="none" dirty="0">
                <a:solidFill>
                  <a:srgbClr val="000000"/>
                </a:solidFill>
              </a:rPr>
              <a:t>R</a:t>
            </a:r>
            <a:r>
              <a:rPr lang="fr-FR" b="1" cap="none" dirty="0" smtClean="0">
                <a:solidFill>
                  <a:srgbClr val="000000"/>
                </a:solidFill>
              </a:rPr>
              <a:t>épartis comme suit :</a:t>
            </a:r>
            <a:endParaRPr lang="en-US" sz="1100" cap="none" dirty="0" smtClean="0">
              <a:solidFill>
                <a:srgbClr val="000000"/>
              </a:solidFill>
            </a:endParaRPr>
          </a:p>
          <a:p>
            <a:pPr marL="171450" indent="-171450">
              <a:buFont typeface="Wingdings" charset="2"/>
              <a:buChar char="v"/>
            </a:pPr>
            <a:r>
              <a:rPr lang="fr-FR" b="1" cap="none" dirty="0">
                <a:solidFill>
                  <a:srgbClr val="000000"/>
                </a:solidFill>
              </a:rPr>
              <a:t>B</a:t>
            </a:r>
            <a:r>
              <a:rPr lang="fr-FR" b="1" cap="none" dirty="0" smtClean="0">
                <a:solidFill>
                  <a:srgbClr val="000000"/>
                </a:solidFill>
              </a:rPr>
              <a:t>eqaa : 361,104</a:t>
            </a:r>
            <a:endParaRPr lang="en-US" sz="1100" cap="none" dirty="0" smtClean="0">
              <a:solidFill>
                <a:srgbClr val="000000"/>
              </a:solidFill>
            </a:endParaRPr>
          </a:p>
          <a:p>
            <a:pPr marL="171450" indent="-171450">
              <a:buFont typeface="Wingdings" charset="2"/>
              <a:buChar char="v"/>
            </a:pPr>
            <a:r>
              <a:rPr lang="fr-FR" b="1" cap="none" dirty="0">
                <a:solidFill>
                  <a:srgbClr val="000000"/>
                </a:solidFill>
              </a:rPr>
              <a:t>B</a:t>
            </a:r>
            <a:r>
              <a:rPr lang="fr-FR" b="1" cap="none" dirty="0" smtClean="0">
                <a:solidFill>
                  <a:srgbClr val="000000"/>
                </a:solidFill>
              </a:rPr>
              <a:t>eyrouth et Mont-</a:t>
            </a:r>
            <a:r>
              <a:rPr lang="fr-FR" b="1" cap="none" dirty="0">
                <a:solidFill>
                  <a:srgbClr val="000000"/>
                </a:solidFill>
              </a:rPr>
              <a:t>L</a:t>
            </a:r>
            <a:r>
              <a:rPr lang="fr-FR" b="1" cap="none" dirty="0" smtClean="0">
                <a:solidFill>
                  <a:srgbClr val="000000"/>
                </a:solidFill>
              </a:rPr>
              <a:t>iban : 280,170</a:t>
            </a:r>
            <a:endParaRPr lang="en-US" sz="1100" cap="none" dirty="0" smtClean="0">
              <a:solidFill>
                <a:srgbClr val="000000"/>
              </a:solidFill>
            </a:endParaRPr>
          </a:p>
          <a:p>
            <a:pPr marL="171450" indent="-171450">
              <a:buFont typeface="Wingdings" charset="2"/>
              <a:buChar char="v"/>
            </a:pPr>
            <a:r>
              <a:rPr lang="fr-FR" b="1" cap="none" dirty="0" smtClean="0">
                <a:solidFill>
                  <a:srgbClr val="000000"/>
                </a:solidFill>
              </a:rPr>
              <a:t>Liban </a:t>
            </a:r>
            <a:r>
              <a:rPr lang="fr-FR" b="1" cap="none" dirty="0">
                <a:solidFill>
                  <a:srgbClr val="000000"/>
                </a:solidFill>
              </a:rPr>
              <a:t>N</a:t>
            </a:r>
            <a:r>
              <a:rPr lang="fr-FR" b="1" cap="none" dirty="0" smtClean="0">
                <a:solidFill>
                  <a:srgbClr val="000000"/>
                </a:solidFill>
              </a:rPr>
              <a:t>ord : 252,369</a:t>
            </a:r>
            <a:endParaRPr lang="en-US" sz="1100" cap="none" dirty="0" smtClean="0">
              <a:solidFill>
                <a:srgbClr val="000000"/>
              </a:solidFill>
            </a:endParaRPr>
          </a:p>
          <a:p>
            <a:pPr marL="171450" indent="-171450">
              <a:buFont typeface="Wingdings" charset="2"/>
              <a:buChar char="v"/>
            </a:pPr>
            <a:r>
              <a:rPr lang="fr-FR" b="1" cap="none" dirty="0">
                <a:solidFill>
                  <a:srgbClr val="000000"/>
                </a:solidFill>
              </a:rPr>
              <a:t>L</a:t>
            </a:r>
            <a:r>
              <a:rPr lang="fr-FR" b="1" cap="none" dirty="0" smtClean="0">
                <a:solidFill>
                  <a:srgbClr val="000000"/>
                </a:solidFill>
              </a:rPr>
              <a:t>iban </a:t>
            </a:r>
            <a:r>
              <a:rPr lang="fr-FR" b="1" cap="none" dirty="0">
                <a:solidFill>
                  <a:srgbClr val="000000"/>
                </a:solidFill>
              </a:rPr>
              <a:t>S</a:t>
            </a:r>
            <a:r>
              <a:rPr lang="fr-FR" b="1" cap="none" dirty="0" smtClean="0">
                <a:solidFill>
                  <a:srgbClr val="000000"/>
                </a:solidFill>
              </a:rPr>
              <a:t>ud : 117,723</a:t>
            </a:r>
          </a:p>
          <a:p>
            <a:endParaRPr lang="en-US" sz="1100" cap="none" dirty="0" smtClean="0">
              <a:solidFill>
                <a:srgbClr val="000000"/>
              </a:solidFill>
            </a:endParaRPr>
          </a:p>
          <a:p>
            <a:pPr marL="0" lvl="4" indent="0">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6948264" y="627534"/>
            <a:ext cx="2089785" cy="2448272"/>
          </a:xfrm>
          <a:prstGeom prst="rect">
            <a:avLst/>
          </a:prstGeom>
          <a:noFill/>
          <a:ln>
            <a:noFill/>
          </a:ln>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147814"/>
            <a:ext cx="5731510" cy="1512570"/>
          </a:xfrm>
          <a:prstGeom prst="rect">
            <a:avLst/>
          </a:prstGeom>
          <a:noFill/>
          <a:ln>
            <a:noFill/>
          </a:ln>
        </p:spPr>
      </p:pic>
    </p:spTree>
    <p:extLst>
      <p:ext uri="{BB962C8B-B14F-4D97-AF65-F5344CB8AC3E}">
        <p14:creationId xmlns:p14="http://schemas.microsoft.com/office/powerpoint/2010/main" val="791885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a:t>
            </a:r>
            <a:r>
              <a:rPr lang="fr-FR" dirty="0" smtClean="0"/>
              <a:t>. </a:t>
            </a:r>
            <a:r>
              <a:rPr lang="en-US" dirty="0" smtClean="0"/>
              <a:t>L</a:t>
            </a:r>
            <a:r>
              <a:rPr lang="fr-FR" dirty="0" smtClean="0"/>
              <a:t>a croissance du flux migratoire des syriens vers le </a:t>
            </a:r>
            <a:r>
              <a:rPr lang="fr-FR" cap="none" dirty="0" smtClean="0"/>
              <a:t>L’EUROPE</a:t>
            </a:r>
            <a:endParaRPr lang="fr-FR" cap="none" dirty="0"/>
          </a:p>
        </p:txBody>
      </p:sp>
      <p:sp>
        <p:nvSpPr>
          <p:cNvPr id="7" name="Espace réservé du contenu 6"/>
          <p:cNvSpPr>
            <a:spLocks noGrp="1"/>
          </p:cNvSpPr>
          <p:nvPr>
            <p:ph idx="1"/>
          </p:nvPr>
        </p:nvSpPr>
        <p:spPr>
          <a:xfrm>
            <a:off x="979487" y="915988"/>
            <a:ext cx="7408937" cy="3743993"/>
          </a:xfrm>
        </p:spPr>
        <p:txBody>
          <a:bodyPr>
            <a:normAutofit/>
          </a:bodyPr>
          <a:lstStyle/>
          <a:p>
            <a:pPr lvl="3" algn="just"/>
            <a:endParaRPr lang="fr-FR" sz="1200" dirty="0" smtClean="0"/>
          </a:p>
          <a:p>
            <a:r>
              <a:rPr lang="fr-FR" cap="none" dirty="0" smtClean="0">
                <a:solidFill>
                  <a:srgbClr val="000000"/>
                </a:solidFill>
              </a:rPr>
              <a:t>Selon </a:t>
            </a:r>
            <a:r>
              <a:rPr lang="fr-FR" cap="none" dirty="0">
                <a:solidFill>
                  <a:srgbClr val="000000"/>
                </a:solidFill>
              </a:rPr>
              <a:t>E</a:t>
            </a:r>
            <a:r>
              <a:rPr lang="fr-FR" cap="none" dirty="0" smtClean="0">
                <a:solidFill>
                  <a:srgbClr val="000000"/>
                </a:solidFill>
              </a:rPr>
              <a:t>urostat, 1 205 300 primo-demandeurs d'asile ont introduit une demande de protection internationale dans l'un des États membres de l’Union européenne en 2016.</a:t>
            </a:r>
            <a:endParaRPr lang="en-US" cap="none" dirty="0" smtClean="0">
              <a:solidFill>
                <a:srgbClr val="000000"/>
              </a:solidFill>
            </a:endParaRPr>
          </a:p>
          <a:p>
            <a:pPr marL="0" lvl="4" indent="0" algn="ctr">
              <a:buNone/>
            </a:pPr>
            <a:endParaRPr lang="fr-FR" sz="1200" b="1" u="sng" dirty="0" smtClean="0">
              <a:solidFill>
                <a:srgbClr val="000000"/>
              </a:solidFill>
            </a:endParaRPr>
          </a:p>
          <a:p>
            <a:pPr marL="0" lvl="4" indent="0" algn="ctr">
              <a:buNone/>
            </a:pPr>
            <a:endParaRPr lang="fr-FR" sz="1200" b="1" u="sng" dirty="0" smtClean="0"/>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pic>
        <p:nvPicPr>
          <p:cNvPr id="3" name="Picture 2"/>
          <p:cNvPicPr>
            <a:picLocks noChangeAspect="1"/>
          </p:cNvPicPr>
          <p:nvPr/>
        </p:nvPicPr>
        <p:blipFill>
          <a:blip r:embed="rId2"/>
          <a:stretch>
            <a:fillRect/>
          </a:stretch>
        </p:blipFill>
        <p:spPr>
          <a:xfrm>
            <a:off x="971601" y="2139702"/>
            <a:ext cx="7344816" cy="2376264"/>
          </a:xfrm>
          <a:prstGeom prst="rect">
            <a:avLst/>
          </a:prstGeom>
        </p:spPr>
      </p:pic>
    </p:spTree>
    <p:extLst>
      <p:ext uri="{BB962C8B-B14F-4D97-AF65-F5344CB8AC3E}">
        <p14:creationId xmlns:p14="http://schemas.microsoft.com/office/powerpoint/2010/main" val="36331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a:t>
            </a:r>
            <a:r>
              <a:rPr lang="fr-FR" dirty="0" smtClean="0"/>
              <a:t>. </a:t>
            </a:r>
            <a:r>
              <a:rPr lang="en-US" dirty="0" smtClean="0"/>
              <a:t>L</a:t>
            </a:r>
            <a:r>
              <a:rPr lang="fr-FR" dirty="0" smtClean="0"/>
              <a:t>a croissance du flux migratoire des syriens vers le l’E</a:t>
            </a:r>
            <a:r>
              <a:rPr lang="fr-FR" cap="none" dirty="0" smtClean="0"/>
              <a:t>urope</a:t>
            </a:r>
            <a:endParaRPr lang="fr-FR" cap="none" dirty="0"/>
          </a:p>
        </p:txBody>
      </p:sp>
      <p:sp>
        <p:nvSpPr>
          <p:cNvPr id="7" name="Espace réservé du contenu 6"/>
          <p:cNvSpPr>
            <a:spLocks noGrp="1"/>
          </p:cNvSpPr>
          <p:nvPr>
            <p:ph idx="1"/>
          </p:nvPr>
        </p:nvSpPr>
        <p:spPr>
          <a:xfrm>
            <a:off x="971600" y="843558"/>
            <a:ext cx="7120905" cy="3743993"/>
          </a:xfrm>
        </p:spPr>
        <p:txBody>
          <a:bodyPr>
            <a:normAutofit/>
          </a:bodyPr>
          <a:lstStyle/>
          <a:p>
            <a:pPr algn="ctr"/>
            <a:r>
              <a:rPr lang="fr-FR" sz="1600" b="1" dirty="0" smtClean="0"/>
              <a:t>L'Allemagne</a:t>
            </a:r>
          </a:p>
          <a:p>
            <a:pPr algn="ctr"/>
            <a:endParaRPr lang="en-US" sz="1600" b="1" u="sng" dirty="0"/>
          </a:p>
          <a:p>
            <a:pPr marL="0" lvl="4" indent="0" algn="just">
              <a:buNone/>
            </a:pPr>
            <a:r>
              <a:rPr lang="fr-FR" sz="1200" b="1" dirty="0" smtClean="0">
                <a:solidFill>
                  <a:srgbClr val="000000"/>
                </a:solidFill>
              </a:rPr>
              <a:t>L’Allemagne reçoit 60% des demandes d’asile, 722 300 demandes en 2016. </a:t>
            </a:r>
            <a:r>
              <a:rPr lang="fr-FR" sz="1200" b="1" dirty="0">
                <a:solidFill>
                  <a:srgbClr val="000000"/>
                </a:solidFill>
              </a:rPr>
              <a:t>C</a:t>
            </a:r>
            <a:r>
              <a:rPr lang="fr-FR" sz="1200" b="1" dirty="0" smtClean="0">
                <a:solidFill>
                  <a:srgbClr val="000000"/>
                </a:solidFill>
              </a:rPr>
              <a:t>e chiffre:</a:t>
            </a:r>
          </a:p>
          <a:p>
            <a:pPr lvl="4" algn="just">
              <a:buFont typeface="Wingdings" charset="2"/>
              <a:buChar char="u"/>
            </a:pPr>
            <a:r>
              <a:rPr lang="fr-FR" sz="1200" dirty="0"/>
              <a:t> </a:t>
            </a:r>
            <a:r>
              <a:rPr lang="fr-FR" sz="1200" dirty="0" smtClean="0"/>
              <a:t>Représente </a:t>
            </a:r>
            <a:r>
              <a:rPr lang="fr-FR" sz="1200" dirty="0"/>
              <a:t>une légère baisse par rapport au record atteint en 2015 (1 257 000 demandes</a:t>
            </a:r>
            <a:r>
              <a:rPr lang="fr-FR" sz="1200" dirty="0" smtClean="0"/>
              <a:t>)</a:t>
            </a:r>
            <a:r>
              <a:rPr lang="fr-FR" sz="1200" dirty="0"/>
              <a:t>;</a:t>
            </a:r>
            <a:endParaRPr lang="en-US" sz="1200" dirty="0" smtClean="0"/>
          </a:p>
          <a:p>
            <a:pPr lvl="4" algn="just">
              <a:buFont typeface="Wingdings" charset="2"/>
              <a:buChar char="u"/>
            </a:pPr>
            <a:r>
              <a:rPr lang="fr-FR" sz="1200" dirty="0" smtClean="0"/>
              <a:t> Comptabilise </a:t>
            </a:r>
            <a:r>
              <a:rPr lang="fr-FR" sz="1200" dirty="0"/>
              <a:t>les "primo-demandeurs"</a:t>
            </a:r>
            <a:r>
              <a:rPr lang="en-US" sz="1200" dirty="0"/>
              <a:t> </a:t>
            </a:r>
            <a:r>
              <a:rPr lang="fr-FR" sz="1200" dirty="0"/>
              <a:t>(55 000 personnes en 2016</a:t>
            </a:r>
            <a:r>
              <a:rPr lang="fr-FR" sz="1200" dirty="0" smtClean="0"/>
              <a:t>)</a:t>
            </a:r>
            <a:r>
              <a:rPr lang="en-US" sz="1200" dirty="0"/>
              <a:t>;</a:t>
            </a:r>
            <a:endParaRPr lang="en-US" sz="1200" dirty="0" smtClean="0"/>
          </a:p>
          <a:p>
            <a:pPr lvl="4" algn="just">
              <a:buFont typeface="Wingdings" charset="2"/>
              <a:buChar char="u"/>
            </a:pPr>
            <a:r>
              <a:rPr lang="en-US" sz="1200" dirty="0" smtClean="0"/>
              <a:t>P</a:t>
            </a:r>
            <a:r>
              <a:rPr lang="fr-FR" sz="1200" dirty="0" err="1" smtClean="0"/>
              <a:t>résente</a:t>
            </a:r>
            <a:r>
              <a:rPr lang="fr-FR" sz="1200" dirty="0" smtClean="0"/>
              <a:t> </a:t>
            </a:r>
            <a:r>
              <a:rPr lang="fr-FR" sz="1200" dirty="0"/>
              <a:t>avec une plus grande précision le nombre de personnes demandant une protection internationale dans les États membres de </a:t>
            </a:r>
            <a:r>
              <a:rPr lang="fr-FR" sz="1200" dirty="0" smtClean="0"/>
              <a:t>l’UE.</a:t>
            </a:r>
          </a:p>
          <a:p>
            <a:pPr algn="just"/>
            <a:r>
              <a:rPr lang="fr-FR" b="1" cap="none" dirty="0" smtClean="0">
                <a:solidFill>
                  <a:srgbClr val="000000"/>
                </a:solidFill>
              </a:rPr>
              <a:t>L'</a:t>
            </a:r>
            <a:r>
              <a:rPr lang="en-US" b="1" cap="none" dirty="0" smtClean="0">
                <a:solidFill>
                  <a:srgbClr val="000000"/>
                </a:solidFill>
              </a:rPr>
              <a:t>A</a:t>
            </a:r>
            <a:r>
              <a:rPr lang="fr-FR" b="1" cap="none" dirty="0" err="1" smtClean="0">
                <a:solidFill>
                  <a:srgbClr val="000000"/>
                </a:solidFill>
              </a:rPr>
              <a:t>llemagne</a:t>
            </a:r>
            <a:r>
              <a:rPr lang="fr-FR" b="1" cap="none" dirty="0" smtClean="0">
                <a:solidFill>
                  <a:srgbClr val="000000"/>
                </a:solidFill>
              </a:rPr>
              <a:t> figure parmi les trois pays dont le nombre de demandes a considérablement augmenté par rapport à 2015 (+280 000), avec la </a:t>
            </a:r>
            <a:r>
              <a:rPr lang="fr-FR" b="1" cap="none" dirty="0">
                <a:solidFill>
                  <a:srgbClr val="000000"/>
                </a:solidFill>
              </a:rPr>
              <a:t>G</a:t>
            </a:r>
            <a:r>
              <a:rPr lang="fr-FR" b="1" cap="none" dirty="0" smtClean="0">
                <a:solidFill>
                  <a:srgbClr val="000000"/>
                </a:solidFill>
              </a:rPr>
              <a:t>rèce (+40 000) et l’Italie (+40 000). </a:t>
            </a:r>
          </a:p>
          <a:p>
            <a:pPr algn="just"/>
            <a:r>
              <a:rPr lang="fr-FR" b="1" cap="none" dirty="0">
                <a:solidFill>
                  <a:srgbClr val="000000"/>
                </a:solidFill>
              </a:rPr>
              <a:t>E</a:t>
            </a:r>
            <a:r>
              <a:rPr lang="fr-FR" b="1" cap="none" dirty="0" smtClean="0">
                <a:solidFill>
                  <a:srgbClr val="000000"/>
                </a:solidFill>
              </a:rPr>
              <a:t>n 2015, l’Allemagne recevait déjà la majorité des demandes, suivie par la </a:t>
            </a:r>
            <a:r>
              <a:rPr lang="fr-FR" b="1" cap="none" dirty="0">
                <a:solidFill>
                  <a:srgbClr val="000000"/>
                </a:solidFill>
              </a:rPr>
              <a:t>H</a:t>
            </a:r>
            <a:r>
              <a:rPr lang="fr-FR" b="1" cap="none" dirty="0" smtClean="0">
                <a:solidFill>
                  <a:srgbClr val="000000"/>
                </a:solidFill>
              </a:rPr>
              <a:t>ongrie, la Suède et l’Autriche. Ces trois derniers </a:t>
            </a:r>
            <a:r>
              <a:rPr lang="fr-FR" b="1" cap="none" dirty="0">
                <a:solidFill>
                  <a:srgbClr val="000000"/>
                </a:solidFill>
              </a:rPr>
              <a:t>E</a:t>
            </a:r>
            <a:r>
              <a:rPr lang="fr-FR" b="1" cap="none" dirty="0" smtClean="0">
                <a:solidFill>
                  <a:srgbClr val="000000"/>
                </a:solidFill>
              </a:rPr>
              <a:t>tats ont vu leurs demandes fortement diminuer en 2016.</a:t>
            </a:r>
            <a:endParaRPr lang="en-US" b="1" cap="none" dirty="0" smtClean="0">
              <a:solidFill>
                <a:srgbClr val="000000"/>
              </a:solidFill>
            </a:endParaRPr>
          </a:p>
          <a:p>
            <a:pPr algn="just"/>
            <a:r>
              <a:rPr lang="fr-FR" b="1" dirty="0" smtClean="0"/>
              <a:t>La </a:t>
            </a:r>
            <a:r>
              <a:rPr lang="fr-FR" b="1" dirty="0"/>
              <a:t>Syrie, premier pays d'origine des demandeurs !</a:t>
            </a:r>
            <a:endParaRPr lang="en-US" b="1" dirty="0"/>
          </a:p>
          <a:p>
            <a:pPr lvl="4">
              <a:buFont typeface="Wingdings" charset="2"/>
              <a:buChar char="u"/>
            </a:pPr>
            <a:endParaRPr lang="en-US" sz="1200" dirty="0" smtClean="0"/>
          </a:p>
          <a:p>
            <a:pPr lvl="4">
              <a:buFont typeface="Wingdings" charset="2"/>
              <a:buChar char="u"/>
            </a:pPr>
            <a:endParaRPr lang="fr-FR" sz="1200" b="1" dirty="0" smtClean="0">
              <a:solidFill>
                <a:srgbClr val="000000"/>
              </a:solidFill>
            </a:endParaRPr>
          </a:p>
          <a:p>
            <a:pPr lvl="4">
              <a:buFont typeface="Wingdings" charset="2"/>
              <a:buChar char="u"/>
            </a:pPr>
            <a:endParaRPr lang="fr-FR" sz="1200" b="1" dirty="0">
              <a:solidFill>
                <a:srgbClr val="000000"/>
              </a:solidFill>
            </a:endParaRPr>
          </a:p>
          <a:p>
            <a:pPr marL="0" lvl="4" indent="0">
              <a:buNone/>
            </a:pPr>
            <a:endParaRPr lang="fr-FR" sz="1200" b="1" dirty="0" smtClean="0">
              <a:solidFill>
                <a:srgbClr val="000000"/>
              </a:solidFill>
            </a:endParaRPr>
          </a:p>
          <a:p>
            <a:pPr marL="0" lvl="4" indent="0" algn="ctr">
              <a:buNone/>
            </a:pPr>
            <a:endParaRPr lang="fr-FR" sz="1200" b="1" u="sng" dirty="0" smtClean="0"/>
          </a:p>
          <a:p>
            <a:pPr marL="0" lvl="4" indent="0" algn="ctr">
              <a:buNone/>
            </a:pPr>
            <a:endParaRPr lang="fr-FR" dirty="0" smtClean="0"/>
          </a:p>
        </p:txBody>
      </p:sp>
      <p:sp>
        <p:nvSpPr>
          <p:cNvPr id="4" name="Espace réservé de la date 3"/>
          <p:cNvSpPr>
            <a:spLocks noGrp="1"/>
          </p:cNvSpPr>
          <p:nvPr>
            <p:ph type="dt" sz="half" idx="10"/>
          </p:nvPr>
        </p:nvSpPr>
        <p:spPr/>
        <p:txBody>
          <a:bodyPr/>
          <a:lstStyle/>
          <a:p>
            <a:r>
              <a:rPr lang="fr-FR" dirty="0"/>
              <a:t>9 ET 10 MAI</a:t>
            </a:r>
          </a:p>
        </p:txBody>
      </p:sp>
      <p:sp>
        <p:nvSpPr>
          <p:cNvPr id="5" name="Espace réservé du pied de page 4"/>
          <p:cNvSpPr>
            <a:spLocks noGrp="1"/>
          </p:cNvSpPr>
          <p:nvPr>
            <p:ph type="ftr" sz="quarter" idx="11"/>
          </p:nvPr>
        </p:nvSpPr>
        <p:spPr/>
        <p:txBody>
          <a:bodyPr/>
          <a:lstStyle/>
          <a:p>
            <a:r>
              <a:rPr lang="fr-FR" dirty="0"/>
              <a:t>CAMPUS LIBAN</a:t>
            </a:r>
          </a:p>
        </p:txBody>
      </p:sp>
      <p:sp>
        <p:nvSpPr>
          <p:cNvPr id="8" name="Text Box 8"/>
          <p:cNvSpPr txBox="1">
            <a:spLocks noChangeArrowheads="1"/>
          </p:cNvSpPr>
          <p:nvPr/>
        </p:nvSpPr>
        <p:spPr bwMode="auto">
          <a:xfrm>
            <a:off x="6461348" y="730257"/>
            <a:ext cx="2271663" cy="159462"/>
          </a:xfrm>
          <a:prstGeom prst="round1Rect">
            <a:avLst>
              <a:gd name="adj" fmla="val 7862"/>
            </a:avLst>
          </a:prstGeom>
          <a:solidFill>
            <a:schemeClr val="bg1">
              <a:lumMod val="95000"/>
            </a:schemeClr>
          </a:solidFill>
          <a:ln>
            <a:noFill/>
          </a:ln>
          <a:effectLst/>
        </p:spPr>
        <p:txBody>
          <a:bodyPr wrap="square" lIns="36000" tIns="36000" rIns="36000" bIns="0">
            <a:spAutoFit/>
          </a:bodyPr>
          <a:lstStyle/>
          <a:p>
            <a:pPr algn="l"/>
            <a:endParaRPr lang="fr-FR" sz="800" dirty="0"/>
          </a:p>
        </p:txBody>
      </p:sp>
    </p:spTree>
    <p:extLst>
      <p:ext uri="{BB962C8B-B14F-4D97-AF65-F5344CB8AC3E}">
        <p14:creationId xmlns:p14="http://schemas.microsoft.com/office/powerpoint/2010/main" val="363315270"/>
      </p:ext>
    </p:extLst>
  </p:cSld>
  <p:clrMapOvr>
    <a:masterClrMapping/>
  </p:clrMapOvr>
</p:sld>
</file>

<file path=ppt/theme/theme1.xml><?xml version="1.0" encoding="utf-8"?>
<a:theme xmlns:a="http://schemas.openxmlformats.org/drawingml/2006/main" name="Masque Powerpoint">
  <a:themeElements>
    <a:clrScheme name="Barreau Paris_PPT_Couleurs">
      <a:dk1>
        <a:sysClr val="windowText" lastClr="000000"/>
      </a:dk1>
      <a:lt1>
        <a:sysClr val="window" lastClr="FFFFFF"/>
      </a:lt1>
      <a:dk2>
        <a:srgbClr val="5AB7B2"/>
      </a:dk2>
      <a:lt2>
        <a:srgbClr val="EDEEEF"/>
      </a:lt2>
      <a:accent1>
        <a:srgbClr val="5AB7B2"/>
      </a:accent1>
      <a:accent2>
        <a:srgbClr val="9BCBCB"/>
      </a:accent2>
      <a:accent3>
        <a:srgbClr val="B9D1EA"/>
      </a:accent3>
      <a:accent4>
        <a:srgbClr val="F4CE3C"/>
      </a:accent4>
      <a:accent5>
        <a:srgbClr val="EDEEEF"/>
      </a:accent5>
      <a:accent6>
        <a:srgbClr val="616D78"/>
      </a:accent6>
      <a:hlink>
        <a:srgbClr val="000000"/>
      </a:hlink>
      <a:folHlink>
        <a:srgbClr val="0000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36000" tIns="36000" rIns="36000" bIns="36000"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0" rIns="36000" bIns="0" rtlCol="0">
        <a:spAutoFit/>
      </a:bodyPr>
      <a:lstStyle>
        <a:defPPr>
          <a:defRPr sz="10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 Powerpoint</Template>
  <TotalTime>869</TotalTime>
  <Words>1696</Words>
  <Application>Microsoft Office PowerPoint</Application>
  <PresentationFormat>Affichage à l'écran (16:9)</PresentationFormat>
  <Paragraphs>371</Paragraphs>
  <Slides>42</Slides>
  <Notes>0</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Masque Powerpoint</vt:lpstr>
      <vt:lpstr>Présentation PowerPoint</vt:lpstr>
      <vt:lpstr>REFUGIES ET DEPLACES :  UNE DIFFERENCE DE STATUT NON JUSTIFIEE ?</vt:lpstr>
      <vt:lpstr>SOMMAIRE</vt:lpstr>
      <vt:lpstr>« Les réfugiés ne sont pas des nombres, ce sont des personnes : ils sont des visages, des noms, et ils doivent être traités comme tels. »                                (Sa Sainteté le Pape François)</vt:lpstr>
      <vt:lpstr>Présentation PowerPoint</vt:lpstr>
      <vt:lpstr>A. La croissance du flux migratoire des syriens vers le Liban</vt:lpstr>
      <vt:lpstr>A. La croissance du flux migratoire des syriens vers le Liban</vt:lpstr>
      <vt:lpstr>B. La croissance du flux migratoire des syriens vers le L’EUROPE</vt:lpstr>
      <vt:lpstr>B. La croissance du flux migratoire des syriens vers le l’Europe</vt:lpstr>
      <vt:lpstr>B. La croissance du flux migratoire des syriens vers le l’Europe</vt:lpstr>
      <vt:lpstr>B. La croissance du flux migratoire des syriens vers le l’Europe</vt:lpstr>
      <vt:lpstr>B. La croissance du flux migratoire des syriens vers le l’Europe</vt:lpstr>
      <vt:lpstr>Présentation PowerPoint</vt:lpstr>
      <vt:lpstr>LA QUALIFICATION JURIDIQUE  DU STATUT DES MIGRANTS SYRIENS </vt:lpstr>
      <vt:lpstr>I. LA QUALIFICATION JURIDIQUE  DU STATUT DES MIGRANTS SYRIENS  </vt:lpstr>
      <vt:lpstr>LA QUALIFICATION JURIDIQUE  DU STATUT DES MIGRANTS SYRIENS </vt:lpstr>
      <vt:lpstr>LA QUALIFICATION JURIDIQUE  DU STATUT DES MIGRANTS SYRIENS </vt:lpstr>
      <vt:lpstr>LA QUALIFICATION JURIDIQUE  DU STATUT DES MIGRANTS SYRIENS </vt:lpstr>
      <vt:lpstr>LA QUALIFICATION JURIDIQUE  DU STATUT DES MIGRANTS SYRIENS </vt:lpstr>
      <vt:lpstr>LA QUALIFICATION JURIDIQUE  DU STATUT DES MIGRANTS SYRIENS </vt:lpstr>
      <vt:lpstr>LA QUALIFICATION JURIDIQUE  DU STATUT DES MIGRANTS SYRIENS </vt:lpstr>
      <vt:lpstr>Présentation PowerPoint</vt:lpstr>
      <vt:lpstr>II.  LA QUALIFICATION JURIDIQUE  DU STATUT DES MIGRANTS SYRIENS </vt:lpstr>
      <vt:lpstr>MOU entre le UNHCR et le gouvernement libanais de 2003</vt:lpstr>
      <vt:lpstr>la Circulaire 99 de la suretÉ gÉnÉrale</vt:lpstr>
      <vt:lpstr>II.  LA QUALIFICATION JURIDIQUE  DU STATUT DES MIGRANTS SYRIENS </vt:lpstr>
      <vt:lpstr>L’obligation de naturalisation suivant la convention de Genève de 1951:</vt:lpstr>
      <vt:lpstr>Les effets nefastes de la naturalisation illÉgale</vt:lpstr>
      <vt:lpstr>II.  LA QUALIFICATION JURIDIQUE  DU STATUT DES MIGRANTS SYRIENS </vt:lpstr>
      <vt:lpstr>II.  LA QUALIFICATION JURIDIQUE  DU STATUT DES MIGRANTS SYRIENS </vt:lpstr>
      <vt:lpstr>II.  LA QUALIFICATION JURIDIQUE  DU STATUT DES MIGRANTS SYRIENS </vt:lpstr>
      <vt:lpstr>II.  LA QUALIFICATION JURIDIQUE  DU STATUT DES MIGRANTS SYRIENS </vt:lpstr>
      <vt:lpstr>II.  LA QUALIFICATION JURIDIQUE  DU STATUT DES MIGRANTS SYRIENS </vt:lpstr>
      <vt:lpstr>II.  LA QUALIFICATION JURIDIQUE  DU STATUT DES MIGRANTS SYRIENS </vt:lpstr>
      <vt:lpstr>II.  LA QUALIFICATION JURIDIQUE  DU STATUT DES MIGRANTS SYRIENS </vt:lpstr>
      <vt:lpstr>conclusion</vt:lpstr>
      <vt:lpstr>SOLUTIONS</vt:lpstr>
      <vt:lpstr>SOLUTIONS</vt:lpstr>
      <vt:lpstr>zones démilitarisées en dih</vt:lpstr>
      <vt:lpstr>CONCLUSION</vt:lpstr>
      <vt:lpstr>Présentation PowerPoint</vt:lpstr>
      <vt:lpstr>Présentation PowerPoint</vt:lpstr>
    </vt:vector>
  </TitlesOfParts>
  <Company>Ordre des Avocats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Lara BALJAK</dc:creator>
  <cp:lastModifiedBy>SDAVID</cp:lastModifiedBy>
  <cp:revision>82</cp:revision>
  <dcterms:created xsi:type="dcterms:W3CDTF">2017-04-27T07:54:15Z</dcterms:created>
  <dcterms:modified xsi:type="dcterms:W3CDTF">2017-05-16T08:56:01Z</dcterms:modified>
</cp:coreProperties>
</file>